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8" r:id="rId13"/>
    <p:sldId id="267" r:id="rId14"/>
    <p:sldId id="269" r:id="rId15"/>
    <p:sldId id="270" r:id="rId16"/>
    <p:sldId id="271" r:id="rId17"/>
    <p:sldId id="272" r:id="rId18"/>
    <p:sldId id="273" r:id="rId19"/>
    <p:sldId id="274" r:id="rId20"/>
    <p:sldId id="275" r:id="rId21"/>
    <p:sldId id="276" r:id="rId22"/>
    <p:sldId id="282" r:id="rId23"/>
    <p:sldId id="280" r:id="rId24"/>
    <p:sldId id="277" r:id="rId25"/>
    <p:sldId id="283" r:id="rId26"/>
    <p:sldId id="284" r:id="rId27"/>
    <p:sldId id="278" r:id="rId28"/>
    <p:sldId id="285" r:id="rId29"/>
    <p:sldId id="279" r:id="rId30"/>
    <p:sldId id="295" r:id="rId31"/>
    <p:sldId id="296" r:id="rId32"/>
    <p:sldId id="297" r:id="rId33"/>
    <p:sldId id="298" r:id="rId34"/>
    <p:sldId id="299" r:id="rId35"/>
    <p:sldId id="300" r:id="rId36"/>
    <p:sldId id="302" r:id="rId37"/>
    <p:sldId id="303" r:id="rId3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21" autoAdjust="0"/>
    <p:restoredTop sz="94660"/>
  </p:normalViewPr>
  <p:slideViewPr>
    <p:cSldViewPr snapToGrid="0">
      <p:cViewPr varScale="1">
        <p:scale>
          <a:sx n="82" d="100"/>
          <a:sy n="82" d="100"/>
        </p:scale>
        <p:origin x="715"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9" name="Rectangle 8"/>
          <p:cNvSpPr/>
          <p:nvPr/>
        </p:nvSpPr>
        <p:spPr bwMode="ltGray">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80322" y="2733709"/>
            <a:ext cx="8144134" cy="1373070"/>
          </a:xfrm>
        </p:spPr>
        <p:txBody>
          <a:bodyPr anchor="b">
            <a:noAutofit/>
          </a:bodyPr>
          <a:lstStyle>
            <a:lvl1pPr algn="r">
              <a:defRPr sz="5400"/>
            </a:lvl1pPr>
          </a:lstStyle>
          <a:p>
            <a:r>
              <a:rPr lang="tr-TR"/>
              <a:t>Asıl başlık stili için tıklatın</a:t>
            </a:r>
            <a:endParaRPr lang="en-US" dirty="0"/>
          </a:p>
        </p:txBody>
      </p:sp>
      <p:sp>
        <p:nvSpPr>
          <p:cNvPr id="3" name="Subtitle 2"/>
          <p:cNvSpPr>
            <a:spLocks noGrp="1"/>
          </p:cNvSpPr>
          <p:nvPr>
            <p:ph type="subTitle" idx="1"/>
          </p:nvPr>
        </p:nvSpPr>
        <p:spPr>
          <a:xfrm>
            <a:off x="680322" y="4394039"/>
            <a:ext cx="8144134" cy="1117687"/>
          </a:xfrm>
        </p:spPr>
        <p:txBody>
          <a:bodyPr>
            <a:norm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tr-TR"/>
              <a:t>Asıl alt başlık stilini düzenlemek için tıklayın</a:t>
            </a:r>
            <a:endParaRPr lang="en-US" dirty="0"/>
          </a:p>
        </p:txBody>
      </p:sp>
      <p:sp>
        <p:nvSpPr>
          <p:cNvPr id="4" name="Date Placeholder 3"/>
          <p:cNvSpPr>
            <a:spLocks noGrp="1"/>
          </p:cNvSpPr>
          <p:nvPr>
            <p:ph type="dt" sz="half" idx="10"/>
          </p:nvPr>
        </p:nvSpPr>
        <p:spPr/>
        <p:txBody>
          <a:bodyPr/>
          <a:lstStyle/>
          <a:p>
            <a:fld id="{78ABE3C1-DBE1-495D-B57B-2849774B866A}" type="datetimeFigureOut">
              <a:rPr lang="en-US" dirty="0"/>
              <a:t>9/7/2024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9255346" y="2750337"/>
            <a:ext cx="1171888" cy="1356442"/>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Yazılı Panoramik Resim">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4711616"/>
            <a:ext cx="9613859" cy="453051"/>
          </a:xfrm>
        </p:spPr>
        <p:txBody>
          <a:bodyPr anchor="b">
            <a:normAutofit/>
          </a:bodyPr>
          <a:lstStyle>
            <a:lvl1pPr>
              <a:defRPr sz="2400"/>
            </a:lvl1pPr>
          </a:lstStyle>
          <a:p>
            <a:r>
              <a:rPr lang="tr-TR"/>
              <a:t>Asıl başlık stili için tıklatın</a:t>
            </a:r>
            <a:endParaRPr lang="en-US" dirty="0"/>
          </a:p>
        </p:txBody>
      </p:sp>
      <p:sp>
        <p:nvSpPr>
          <p:cNvPr id="3" name="Picture Placeholder 2"/>
          <p:cNvSpPr>
            <a:spLocks noGrp="1" noChangeAspect="1"/>
          </p:cNvSpPr>
          <p:nvPr>
            <p:ph type="pic" idx="1"/>
          </p:nvPr>
        </p:nvSpPr>
        <p:spPr>
          <a:xfrm>
            <a:off x="680322" y="609597"/>
            <a:ext cx="9613859" cy="3589575"/>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tr-TR"/>
              <a:t>Resim eklemek için simgeyi tıklatın</a:t>
            </a:r>
            <a:endParaRPr lang="en-US" dirty="0"/>
          </a:p>
        </p:txBody>
      </p:sp>
      <p:sp>
        <p:nvSpPr>
          <p:cNvPr id="4" name="Text Placeholder 3"/>
          <p:cNvSpPr>
            <a:spLocks noGrp="1"/>
          </p:cNvSpPr>
          <p:nvPr>
            <p:ph type="body" sz="half" idx="2"/>
          </p:nvPr>
        </p:nvSpPr>
        <p:spPr>
          <a:xfrm>
            <a:off x="680319" y="5169583"/>
            <a:ext cx="9613862" cy="6229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a:t>
            </a:r>
          </a:p>
        </p:txBody>
      </p:sp>
      <p:sp>
        <p:nvSpPr>
          <p:cNvPr id="5" name="Date Placeholder 4"/>
          <p:cNvSpPr>
            <a:spLocks noGrp="1"/>
          </p:cNvSpPr>
          <p:nvPr>
            <p:ph type="dt" sz="half" idx="10"/>
          </p:nvPr>
        </p:nvSpPr>
        <p:spPr/>
        <p:txBody>
          <a:bodyPr/>
          <a:lstStyle/>
          <a:p>
            <a:fld id="{446C117F-5CCF-4837-BE5F-2B92066CAFAF}" type="datetimeFigureOut">
              <a:rPr lang="en-US" dirty="0"/>
              <a:t>9/7/2024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11309"/>
            <a:ext cx="1154151" cy="1090789"/>
          </a:xfrm>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Başlık ve Resim Yazısı">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609597"/>
            <a:ext cx="9613858" cy="3592750"/>
          </a:xfrm>
        </p:spPr>
        <p:txBody>
          <a:bodyPr anchor="ctr"/>
          <a:lstStyle>
            <a:lvl1pPr>
              <a:defRPr sz="3200"/>
            </a:lvl1pPr>
          </a:lstStyle>
          <a:p>
            <a:r>
              <a:rPr lang="tr-TR"/>
              <a:t>Asıl başlık stili için tıklatın</a:t>
            </a:r>
            <a:endParaRPr lang="en-US" dirty="0"/>
          </a:p>
        </p:txBody>
      </p:sp>
      <p:sp>
        <p:nvSpPr>
          <p:cNvPr id="4" name="Text Placeholder 3"/>
          <p:cNvSpPr>
            <a:spLocks noGrp="1"/>
          </p:cNvSpPr>
          <p:nvPr>
            <p:ph type="body" sz="half" idx="2"/>
          </p:nvPr>
        </p:nvSpPr>
        <p:spPr>
          <a:xfrm>
            <a:off x="680322" y="4711615"/>
            <a:ext cx="9613859" cy="1090789"/>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a:t>
            </a:r>
          </a:p>
        </p:txBody>
      </p:sp>
      <p:sp>
        <p:nvSpPr>
          <p:cNvPr id="5" name="Date Placeholder 4"/>
          <p:cNvSpPr>
            <a:spLocks noGrp="1"/>
          </p:cNvSpPr>
          <p:nvPr>
            <p:ph type="dt" sz="half" idx="10"/>
          </p:nvPr>
        </p:nvSpPr>
        <p:spPr/>
        <p:txBody>
          <a:bodyPr/>
          <a:lstStyle/>
          <a:p>
            <a:fld id="{84EB90BD-B6CE-46B7-997F-7313B992CCDC}" type="datetimeFigureOut">
              <a:rPr lang="en-US" dirty="0"/>
              <a:t>9/7/2024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11615"/>
            <a:ext cx="1154151" cy="1090789"/>
          </a:xfrm>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Resim Yazılı Alıntı">
    <p:spTree>
      <p:nvGrpSpPr>
        <p:cNvPr id="1" name=""/>
        <p:cNvGrpSpPr/>
        <p:nvPr/>
      </p:nvGrpSpPr>
      <p:grpSpPr>
        <a:xfrm>
          <a:off x="0" y="0"/>
          <a:ext cx="0" cy="0"/>
          <a:chOff x="0" y="0"/>
          <a:chExt cx="0" cy="0"/>
        </a:xfrm>
      </p:grpSpPr>
      <p:pic>
        <p:nvPicPr>
          <p:cNvPr id="11" name="Picture 10"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3" name="Picture 12"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4" name="Rectangle 13"/>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127856" y="609598"/>
            <a:ext cx="8718877" cy="3036061"/>
          </a:xfrm>
        </p:spPr>
        <p:txBody>
          <a:bodyPr anchor="ctr"/>
          <a:lstStyle>
            <a:lvl1pPr>
              <a:defRPr sz="3200"/>
            </a:lvl1pPr>
          </a:lstStyle>
          <a:p>
            <a:r>
              <a:rPr lang="tr-TR"/>
              <a:t>Asıl başlık stili için tıklatın</a:t>
            </a:r>
            <a:endParaRPr lang="en-US" dirty="0"/>
          </a:p>
        </p:txBody>
      </p:sp>
      <p:sp>
        <p:nvSpPr>
          <p:cNvPr id="12" name="Text Placeholder 3"/>
          <p:cNvSpPr>
            <a:spLocks noGrp="1"/>
          </p:cNvSpPr>
          <p:nvPr>
            <p:ph type="body" sz="half" idx="13"/>
          </p:nvPr>
        </p:nvSpPr>
        <p:spPr>
          <a:xfrm>
            <a:off x="1402288" y="3653379"/>
            <a:ext cx="815657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a:t>
            </a:r>
          </a:p>
        </p:txBody>
      </p:sp>
      <p:sp>
        <p:nvSpPr>
          <p:cNvPr id="4" name="Text Placeholder 3"/>
          <p:cNvSpPr>
            <a:spLocks noGrp="1"/>
          </p:cNvSpPr>
          <p:nvPr>
            <p:ph type="body" sz="half" idx="2"/>
          </p:nvPr>
        </p:nvSpPr>
        <p:spPr>
          <a:xfrm>
            <a:off x="680322" y="4711615"/>
            <a:ext cx="9613859" cy="1090789"/>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a:t>
            </a:r>
          </a:p>
        </p:txBody>
      </p:sp>
      <p:sp>
        <p:nvSpPr>
          <p:cNvPr id="5" name="Date Placeholder 4"/>
          <p:cNvSpPr>
            <a:spLocks noGrp="1"/>
          </p:cNvSpPr>
          <p:nvPr>
            <p:ph type="dt" sz="half" idx="10"/>
          </p:nvPr>
        </p:nvSpPr>
        <p:spPr/>
        <p:txBody>
          <a:bodyPr/>
          <a:lstStyle/>
          <a:p>
            <a:fld id="{CDB9D11F-B188-461D-B23F-39381795C052}" type="datetimeFigureOut">
              <a:rPr lang="en-US" dirty="0"/>
              <a:t>9/7/2024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09925"/>
            <a:ext cx="1154151" cy="1090789"/>
          </a:xfrm>
        </p:spPr>
        <p:txBody>
          <a:bodyPr/>
          <a:lstStyle/>
          <a:p>
            <a:fld id="{6D22F896-40B5-4ADD-8801-0D06FADFA095}" type="slidenum">
              <a:rPr lang="en-US" dirty="0"/>
              <a:t>‹#›</a:t>
            </a:fld>
            <a:endParaRPr lang="en-US" dirty="0"/>
          </a:p>
        </p:txBody>
      </p:sp>
      <p:sp>
        <p:nvSpPr>
          <p:cNvPr id="16" name="TextBox 15"/>
          <p:cNvSpPr txBox="1"/>
          <p:nvPr/>
        </p:nvSpPr>
        <p:spPr>
          <a:xfrm>
            <a:off x="583572" y="74811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7200" dirty="0">
                <a:solidFill>
                  <a:schemeClr val="tx1"/>
                </a:solidFill>
                <a:effectLst/>
              </a:rPr>
              <a:t>“</a:t>
            </a:r>
          </a:p>
        </p:txBody>
      </p:sp>
      <p:sp>
        <p:nvSpPr>
          <p:cNvPr id="17" name="TextBox 16"/>
          <p:cNvSpPr txBox="1"/>
          <p:nvPr/>
        </p:nvSpPr>
        <p:spPr>
          <a:xfrm>
            <a:off x="9662809" y="30335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2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İsim Kartı">
    <p:spTree>
      <p:nvGrpSpPr>
        <p:cNvPr id="1" name=""/>
        <p:cNvGrpSpPr/>
        <p:nvPr/>
      </p:nvGrpSpPr>
      <p:grpSpPr>
        <a:xfrm>
          <a:off x="0" y="0"/>
          <a:ext cx="0" cy="0"/>
          <a:chOff x="0" y="0"/>
          <a:chExt cx="0" cy="0"/>
        </a:xfrm>
      </p:grpSpPr>
      <p:pic>
        <p:nvPicPr>
          <p:cNvPr id="9" name="Picture 8"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0" name="Picture 9"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1" name="Rectangle 10"/>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4711615"/>
            <a:ext cx="9613862" cy="588535"/>
          </a:xfrm>
        </p:spPr>
        <p:txBody>
          <a:bodyPr anchor="b"/>
          <a:lstStyle>
            <a:lvl1pPr>
              <a:defRPr sz="3200"/>
            </a:lvl1pPr>
          </a:lstStyle>
          <a:p>
            <a:r>
              <a:rPr lang="tr-TR"/>
              <a:t>Asıl başlık stili için tıklatın</a:t>
            </a:r>
            <a:endParaRPr lang="en-US" dirty="0"/>
          </a:p>
        </p:txBody>
      </p:sp>
      <p:sp>
        <p:nvSpPr>
          <p:cNvPr id="4" name="Text Placeholder 3"/>
          <p:cNvSpPr>
            <a:spLocks noGrp="1"/>
          </p:cNvSpPr>
          <p:nvPr>
            <p:ph type="body" sz="half" idx="2"/>
          </p:nvPr>
        </p:nvSpPr>
        <p:spPr>
          <a:xfrm>
            <a:off x="680320" y="5300149"/>
            <a:ext cx="9613862" cy="50225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a:t>
            </a:r>
          </a:p>
        </p:txBody>
      </p:sp>
      <p:sp>
        <p:nvSpPr>
          <p:cNvPr id="5" name="Date Placeholder 4"/>
          <p:cNvSpPr>
            <a:spLocks noGrp="1"/>
          </p:cNvSpPr>
          <p:nvPr>
            <p:ph type="dt" sz="half" idx="10"/>
          </p:nvPr>
        </p:nvSpPr>
        <p:spPr/>
        <p:txBody>
          <a:bodyPr/>
          <a:lstStyle/>
          <a:p>
            <a:fld id="{52E6D8D9-55A2-4063-B0F3-121F44549695}" type="datetimeFigureOut">
              <a:rPr lang="en-US" dirty="0"/>
              <a:t>9/7/2024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09925"/>
            <a:ext cx="1154151" cy="1090789"/>
          </a:xfrm>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Sütun">
    <p:spTree>
      <p:nvGrpSpPr>
        <p:cNvPr id="1" name=""/>
        <p:cNvGrpSpPr/>
        <p:nvPr/>
      </p:nvGrpSpPr>
      <p:grpSpPr>
        <a:xfrm>
          <a:off x="0" y="0"/>
          <a:ext cx="0" cy="0"/>
          <a:chOff x="0" y="0"/>
          <a:chExt cx="0" cy="0"/>
        </a:xfrm>
      </p:grpSpPr>
      <p:pic>
        <p:nvPicPr>
          <p:cNvPr id="13" name="Picture 12"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4" name="Picture 13"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6" name="Rectangle 15"/>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itle 1"/>
          <p:cNvSpPr>
            <a:spLocks noGrp="1"/>
          </p:cNvSpPr>
          <p:nvPr>
            <p:ph type="title"/>
          </p:nvPr>
        </p:nvSpPr>
        <p:spPr>
          <a:xfrm>
            <a:off x="669222" y="753228"/>
            <a:ext cx="9624960" cy="1080938"/>
          </a:xfrm>
        </p:spPr>
        <p:txBody>
          <a:bodyPr/>
          <a:lstStyle/>
          <a:p>
            <a:r>
              <a:rPr lang="tr-TR"/>
              <a:t>Asıl başlık stili için tıklatın</a:t>
            </a:r>
            <a:endParaRPr lang="en-US" dirty="0"/>
          </a:p>
        </p:txBody>
      </p:sp>
      <p:sp>
        <p:nvSpPr>
          <p:cNvPr id="7" name="Text Placeholder 2"/>
          <p:cNvSpPr>
            <a:spLocks noGrp="1"/>
          </p:cNvSpPr>
          <p:nvPr>
            <p:ph type="body" idx="1"/>
          </p:nvPr>
        </p:nvSpPr>
        <p:spPr>
          <a:xfrm>
            <a:off x="660946" y="2336873"/>
            <a:ext cx="3070034"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a:t>
            </a:r>
          </a:p>
        </p:txBody>
      </p:sp>
      <p:sp>
        <p:nvSpPr>
          <p:cNvPr id="8" name="Text Placeholder 3"/>
          <p:cNvSpPr>
            <a:spLocks noGrp="1"/>
          </p:cNvSpPr>
          <p:nvPr>
            <p:ph type="body" sz="half" idx="15"/>
          </p:nvPr>
        </p:nvSpPr>
        <p:spPr>
          <a:xfrm>
            <a:off x="680322" y="3022673"/>
            <a:ext cx="3049702"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a:t>
            </a:r>
          </a:p>
        </p:txBody>
      </p:sp>
      <p:sp>
        <p:nvSpPr>
          <p:cNvPr id="9" name="Text Placeholder 4"/>
          <p:cNvSpPr>
            <a:spLocks noGrp="1"/>
          </p:cNvSpPr>
          <p:nvPr>
            <p:ph type="body" sz="quarter" idx="3"/>
          </p:nvPr>
        </p:nvSpPr>
        <p:spPr>
          <a:xfrm>
            <a:off x="3956025" y="233687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a:t>
            </a:r>
          </a:p>
        </p:txBody>
      </p:sp>
      <p:sp>
        <p:nvSpPr>
          <p:cNvPr id="10" name="Text Placeholder 3"/>
          <p:cNvSpPr>
            <a:spLocks noGrp="1"/>
          </p:cNvSpPr>
          <p:nvPr>
            <p:ph type="body" sz="half" idx="16"/>
          </p:nvPr>
        </p:nvSpPr>
        <p:spPr>
          <a:xfrm>
            <a:off x="3945470" y="3022673"/>
            <a:ext cx="3063240"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a:t>
            </a:r>
          </a:p>
        </p:txBody>
      </p:sp>
      <p:sp>
        <p:nvSpPr>
          <p:cNvPr id="11" name="Text Placeholder 4"/>
          <p:cNvSpPr>
            <a:spLocks noGrp="1"/>
          </p:cNvSpPr>
          <p:nvPr>
            <p:ph type="body" sz="quarter" idx="13"/>
          </p:nvPr>
        </p:nvSpPr>
        <p:spPr>
          <a:xfrm>
            <a:off x="7224156" y="2336873"/>
            <a:ext cx="307002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a:t>
            </a:r>
          </a:p>
        </p:txBody>
      </p:sp>
      <p:sp>
        <p:nvSpPr>
          <p:cNvPr id="12" name="Text Placeholder 3"/>
          <p:cNvSpPr>
            <a:spLocks noGrp="1"/>
          </p:cNvSpPr>
          <p:nvPr>
            <p:ph type="body" sz="half" idx="17"/>
          </p:nvPr>
        </p:nvSpPr>
        <p:spPr>
          <a:xfrm>
            <a:off x="7224156" y="3022673"/>
            <a:ext cx="3070025"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a:t>
            </a:r>
          </a:p>
        </p:txBody>
      </p:sp>
      <p:sp>
        <p:nvSpPr>
          <p:cNvPr id="3" name="Date Placeholder 2"/>
          <p:cNvSpPr>
            <a:spLocks noGrp="1"/>
          </p:cNvSpPr>
          <p:nvPr>
            <p:ph type="dt" sz="half" idx="10"/>
          </p:nvPr>
        </p:nvSpPr>
        <p:spPr/>
        <p:txBody>
          <a:bodyPr/>
          <a:lstStyle/>
          <a:p>
            <a:fld id="{D4B24536-994D-4021-A283-9F449C0DB509}" type="datetimeFigureOut">
              <a:rPr lang="en-US" dirty="0"/>
              <a:t>9/7/2024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Resim Sütunu">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itle 1"/>
          <p:cNvSpPr>
            <a:spLocks noGrp="1"/>
          </p:cNvSpPr>
          <p:nvPr>
            <p:ph type="title"/>
          </p:nvPr>
        </p:nvSpPr>
        <p:spPr>
          <a:xfrm>
            <a:off x="680322" y="753228"/>
            <a:ext cx="9613860" cy="1080938"/>
          </a:xfrm>
        </p:spPr>
        <p:txBody>
          <a:bodyPr/>
          <a:lstStyle/>
          <a:p>
            <a:r>
              <a:rPr lang="tr-TR"/>
              <a:t>Asıl başlık stili için tıklatın</a:t>
            </a:r>
            <a:endParaRPr lang="en-US" dirty="0"/>
          </a:p>
        </p:txBody>
      </p:sp>
      <p:sp>
        <p:nvSpPr>
          <p:cNvPr id="19" name="Text Placeholder 2"/>
          <p:cNvSpPr>
            <a:spLocks noGrp="1"/>
          </p:cNvSpPr>
          <p:nvPr>
            <p:ph type="body" idx="1"/>
          </p:nvPr>
        </p:nvSpPr>
        <p:spPr>
          <a:xfrm>
            <a:off x="680318" y="4297503"/>
            <a:ext cx="30497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a:t>
            </a:r>
          </a:p>
        </p:txBody>
      </p:sp>
      <p:sp>
        <p:nvSpPr>
          <p:cNvPr id="20" name="Picture Placeholder 2"/>
          <p:cNvSpPr>
            <a:spLocks noGrp="1" noChangeAspect="1"/>
          </p:cNvSpPr>
          <p:nvPr>
            <p:ph type="pic" idx="15"/>
          </p:nvPr>
        </p:nvSpPr>
        <p:spPr>
          <a:xfrm>
            <a:off x="680318" y="2336873"/>
            <a:ext cx="30497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tr-TR"/>
              <a:t>Resim eklemek için simgeyi tıklatın</a:t>
            </a:r>
            <a:endParaRPr lang="en-US" dirty="0"/>
          </a:p>
        </p:txBody>
      </p:sp>
      <p:sp>
        <p:nvSpPr>
          <p:cNvPr id="21" name="Text Placeholder 3"/>
          <p:cNvSpPr>
            <a:spLocks noGrp="1"/>
          </p:cNvSpPr>
          <p:nvPr>
            <p:ph type="body" sz="half" idx="18"/>
          </p:nvPr>
        </p:nvSpPr>
        <p:spPr>
          <a:xfrm>
            <a:off x="680318" y="4873765"/>
            <a:ext cx="3049705"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a:t>
            </a:r>
          </a:p>
        </p:txBody>
      </p:sp>
      <p:sp>
        <p:nvSpPr>
          <p:cNvPr id="22" name="Text Placeholder 4"/>
          <p:cNvSpPr>
            <a:spLocks noGrp="1"/>
          </p:cNvSpPr>
          <p:nvPr>
            <p:ph type="body" sz="quarter" idx="3"/>
          </p:nvPr>
        </p:nvSpPr>
        <p:spPr>
          <a:xfrm>
            <a:off x="3945471" y="429750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a:t>
            </a:r>
          </a:p>
        </p:txBody>
      </p:sp>
      <p:sp>
        <p:nvSpPr>
          <p:cNvPr id="23" name="Picture Placeholder 2"/>
          <p:cNvSpPr>
            <a:spLocks noGrp="1" noChangeAspect="1"/>
          </p:cNvSpPr>
          <p:nvPr>
            <p:ph type="pic" idx="21"/>
          </p:nvPr>
        </p:nvSpPr>
        <p:spPr>
          <a:xfrm>
            <a:off x="3945470" y="2336873"/>
            <a:ext cx="3063240"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tr-TR"/>
              <a:t>Resim eklemek için simgeyi tıklatın</a:t>
            </a:r>
            <a:endParaRPr lang="en-US" dirty="0"/>
          </a:p>
        </p:txBody>
      </p:sp>
      <p:sp>
        <p:nvSpPr>
          <p:cNvPr id="24" name="Text Placeholder 3"/>
          <p:cNvSpPr>
            <a:spLocks noGrp="1"/>
          </p:cNvSpPr>
          <p:nvPr>
            <p:ph type="body" sz="half" idx="19"/>
          </p:nvPr>
        </p:nvSpPr>
        <p:spPr>
          <a:xfrm>
            <a:off x="3944117" y="4873764"/>
            <a:ext cx="3067297"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a:t>
            </a:r>
          </a:p>
        </p:txBody>
      </p:sp>
      <p:sp>
        <p:nvSpPr>
          <p:cNvPr id="25" name="Text Placeholder 4"/>
          <p:cNvSpPr>
            <a:spLocks noGrp="1"/>
          </p:cNvSpPr>
          <p:nvPr>
            <p:ph type="body" sz="quarter" idx="13"/>
          </p:nvPr>
        </p:nvSpPr>
        <p:spPr>
          <a:xfrm>
            <a:off x="7230678" y="4297503"/>
            <a:ext cx="30635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a:t>
            </a:r>
          </a:p>
        </p:txBody>
      </p:sp>
      <p:sp>
        <p:nvSpPr>
          <p:cNvPr id="26" name="Picture Placeholder 2"/>
          <p:cNvSpPr>
            <a:spLocks noGrp="1" noChangeAspect="1"/>
          </p:cNvSpPr>
          <p:nvPr>
            <p:ph type="pic" idx="22"/>
          </p:nvPr>
        </p:nvSpPr>
        <p:spPr>
          <a:xfrm>
            <a:off x="7230677" y="2336873"/>
            <a:ext cx="30635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tr-TR"/>
              <a:t>Resim eklemek için simgeyi tıklatın</a:t>
            </a:r>
            <a:endParaRPr lang="en-US" dirty="0"/>
          </a:p>
        </p:txBody>
      </p:sp>
      <p:sp>
        <p:nvSpPr>
          <p:cNvPr id="27" name="Text Placeholder 3"/>
          <p:cNvSpPr>
            <a:spLocks noGrp="1"/>
          </p:cNvSpPr>
          <p:nvPr>
            <p:ph type="body" sz="half" idx="20"/>
          </p:nvPr>
        </p:nvSpPr>
        <p:spPr>
          <a:xfrm>
            <a:off x="7230553" y="4873762"/>
            <a:ext cx="3067563"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a:t>
            </a:r>
          </a:p>
        </p:txBody>
      </p:sp>
      <p:sp>
        <p:nvSpPr>
          <p:cNvPr id="3" name="Date Placeholder 2"/>
          <p:cNvSpPr>
            <a:spLocks noGrp="1"/>
          </p:cNvSpPr>
          <p:nvPr>
            <p:ph type="dt" sz="half" idx="10"/>
          </p:nvPr>
        </p:nvSpPr>
        <p:spPr/>
        <p:txBody>
          <a:bodyPr/>
          <a:lstStyle/>
          <a:p>
            <a:fld id="{3CBBBB78-C96F-47B7-AB17-D852CA960AC9}" type="datetimeFigureOut">
              <a:rPr lang="en-US" dirty="0"/>
              <a:t>9/7/2024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Başlık ve Dikey Metin">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9" name="Rectangle 8"/>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lvl1pPr algn="r">
              <a:defRPr/>
            </a:lvl1pPr>
          </a:lstStyle>
          <a:p>
            <a:r>
              <a:rPr lang="tr-TR"/>
              <a:t>Asıl başlık stili için tıklatın</a:t>
            </a:r>
            <a:endParaRPr lang="en-US" dirty="0"/>
          </a:p>
        </p:txBody>
      </p:sp>
      <p:sp>
        <p:nvSpPr>
          <p:cNvPr id="3" name="Vertical Text Placeholder 2"/>
          <p:cNvSpPr>
            <a:spLocks noGrp="1"/>
          </p:cNvSpPr>
          <p:nvPr>
            <p:ph type="body" orient="vert" idx="1"/>
          </p:nvPr>
        </p:nvSpPr>
        <p:spPr/>
        <p:txBody>
          <a:bodyPr vert="eaVert"/>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1FA3F48C-C7C6-4055-9F49-3777875E72AE}" type="datetimeFigureOut">
              <a:rPr lang="en-US" dirty="0"/>
              <a:t>9/7/2024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7" name="Rectangle 6"/>
          <p:cNvSpPr/>
          <p:nvPr/>
        </p:nvSpPr>
        <p:spPr bwMode="ltGray">
          <a:xfrm rot="5400000">
            <a:off x="8116207" y="1869395"/>
            <a:ext cx="5106988"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rot="5400000">
            <a:off x="9868202" y="5372403"/>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0129231" y="609597"/>
            <a:ext cx="1073802" cy="4353760"/>
          </a:xfrm>
        </p:spPr>
        <p:txBody>
          <a:bodyPr vert="eaVert"/>
          <a:lstStyle/>
          <a:p>
            <a:r>
              <a:rPr lang="tr-TR"/>
              <a:t>Asıl başlık stili için tıklatın</a:t>
            </a:r>
            <a:endParaRPr lang="en-US" dirty="0"/>
          </a:p>
        </p:txBody>
      </p:sp>
      <p:sp>
        <p:nvSpPr>
          <p:cNvPr id="3" name="Vertical Text Placeholder 2"/>
          <p:cNvSpPr>
            <a:spLocks noGrp="1"/>
          </p:cNvSpPr>
          <p:nvPr>
            <p:ph type="body" orient="vert" idx="1"/>
          </p:nvPr>
        </p:nvSpPr>
        <p:spPr>
          <a:xfrm>
            <a:off x="680322" y="609597"/>
            <a:ext cx="8870004" cy="5326589"/>
          </a:xfrm>
        </p:spPr>
        <p:txBody>
          <a:bodyPr vert="eaVert"/>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a:xfrm>
            <a:off x="6807126" y="5936187"/>
            <a:ext cx="2743200" cy="365125"/>
          </a:xfrm>
        </p:spPr>
        <p:txBody>
          <a:bodyPr/>
          <a:lstStyle/>
          <a:p>
            <a:fld id="{6178E61D-D431-422C-9764-11DAFE33AB63}" type="datetimeFigureOut">
              <a:rPr lang="en-US" dirty="0"/>
              <a:t>9/7/2024</a:t>
            </a:fld>
            <a:endParaRPr lang="en-US" dirty="0"/>
          </a:p>
        </p:txBody>
      </p:sp>
      <p:sp>
        <p:nvSpPr>
          <p:cNvPr id="5" name="Footer Placeholder 4"/>
          <p:cNvSpPr>
            <a:spLocks noGrp="1"/>
          </p:cNvSpPr>
          <p:nvPr>
            <p:ph type="ftr" sz="quarter" idx="11"/>
          </p:nvPr>
        </p:nvSpPr>
        <p:spPr>
          <a:xfrm>
            <a:off x="680321" y="5936188"/>
            <a:ext cx="6126805" cy="365125"/>
          </a:xfrm>
        </p:spPr>
        <p:txBody>
          <a:bodyPr/>
          <a:lstStyle/>
          <a:p>
            <a:endParaRPr lang="en-US" dirty="0"/>
          </a:p>
        </p:txBody>
      </p:sp>
      <p:sp>
        <p:nvSpPr>
          <p:cNvPr id="6" name="Slide Number Placeholder 5"/>
          <p:cNvSpPr>
            <a:spLocks noGrp="1"/>
          </p:cNvSpPr>
          <p:nvPr>
            <p:ph type="sldNum" sz="quarter" idx="12"/>
          </p:nvPr>
        </p:nvSpPr>
        <p:spPr>
          <a:xfrm>
            <a:off x="10097550" y="5398633"/>
            <a:ext cx="1154151" cy="1090789"/>
          </a:xfrm>
        </p:spPr>
        <p:txBody>
          <a:bodyPr anchor="t"/>
          <a:lstStyle>
            <a:lvl1pPr algn="ctr">
              <a:defRPr/>
            </a:lvl1pPr>
          </a:lstStyle>
          <a:p>
            <a:fld id="{6D22F896-40B5-4ADD-8801-0D06FADFA09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tr-TR"/>
              <a:t>Asıl başlık stili için tıklatın</a:t>
            </a:r>
            <a:endParaRPr lang="en-US" dirty="0"/>
          </a:p>
        </p:txBody>
      </p:sp>
      <p:sp>
        <p:nvSpPr>
          <p:cNvPr id="3" name="Content Placeholder 2"/>
          <p:cNvSpPr>
            <a:spLocks noGrp="1"/>
          </p:cNvSpPr>
          <p:nvPr>
            <p:ph idx="1"/>
          </p:nvPr>
        </p:nvSpPr>
        <p:spPr/>
        <p:txBody>
          <a:bodyPr/>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12DE42F4-6EEF-4EF7-8ED4-2208F0F89A08}" type="datetimeFigureOut">
              <a:rPr lang="en-US" dirty="0"/>
              <a:t>9/7/2024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Üstbilgisi">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086907"/>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4" y="4087901"/>
            <a:ext cx="1602997" cy="144270"/>
          </a:xfrm>
          <a:prstGeom prst="rect">
            <a:avLst/>
          </a:prstGeom>
        </p:spPr>
      </p:pic>
      <p:sp>
        <p:nvSpPr>
          <p:cNvPr id="9" name="Rectangle 8"/>
          <p:cNvSpPr/>
          <p:nvPr/>
        </p:nvSpPr>
        <p:spPr bwMode="ltGray">
          <a:xfrm>
            <a:off x="-2" y="2726267"/>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5" y="2726267"/>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2869895"/>
            <a:ext cx="9613860" cy="1090788"/>
          </a:xfrm>
        </p:spPr>
        <p:txBody>
          <a:bodyPr anchor="ctr">
            <a:normAutofit/>
          </a:bodyPr>
          <a:lstStyle>
            <a:lvl1pPr algn="r">
              <a:defRPr sz="3600"/>
            </a:lvl1pPr>
          </a:lstStyle>
          <a:p>
            <a:r>
              <a:rPr lang="tr-TR"/>
              <a:t>Asıl başlık stili için tıklatın</a:t>
            </a:r>
            <a:endParaRPr lang="en-US" dirty="0"/>
          </a:p>
        </p:txBody>
      </p:sp>
      <p:sp>
        <p:nvSpPr>
          <p:cNvPr id="3" name="Text Placeholder 2"/>
          <p:cNvSpPr>
            <a:spLocks noGrp="1"/>
          </p:cNvSpPr>
          <p:nvPr>
            <p:ph type="body" idx="1"/>
          </p:nvPr>
        </p:nvSpPr>
        <p:spPr>
          <a:xfrm>
            <a:off x="680322" y="4232171"/>
            <a:ext cx="9613860" cy="1704017"/>
          </a:xfrm>
        </p:spPr>
        <p:txBody>
          <a:bodyPr>
            <a:normAutofit/>
          </a:bodyPr>
          <a:lstStyle>
            <a:lvl1pPr marL="0" indent="0" algn="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tr-TR"/>
              <a:t>Asıl metin stillerini düzenle</a:t>
            </a:r>
          </a:p>
        </p:txBody>
      </p:sp>
      <p:sp>
        <p:nvSpPr>
          <p:cNvPr id="4" name="Date Placeholder 3"/>
          <p:cNvSpPr>
            <a:spLocks noGrp="1"/>
          </p:cNvSpPr>
          <p:nvPr>
            <p:ph type="dt" sz="half" idx="10"/>
          </p:nvPr>
        </p:nvSpPr>
        <p:spPr/>
        <p:txBody>
          <a:bodyPr/>
          <a:lstStyle/>
          <a:p>
            <a:fld id="{30578ACC-22D6-47C1-A373-4FD133E34F3C}" type="datetimeFigureOut">
              <a:rPr lang="en-US" dirty="0"/>
              <a:t>9/7/2024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729455" y="2869895"/>
            <a:ext cx="1154151" cy="1090789"/>
          </a:xfrm>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tr-TR"/>
              <a:t>Asıl başlık stili için tıklatın</a:t>
            </a:r>
            <a:endParaRPr lang="en-US" dirty="0"/>
          </a:p>
        </p:txBody>
      </p:sp>
      <p:sp>
        <p:nvSpPr>
          <p:cNvPr id="3" name="Content Placeholder 2"/>
          <p:cNvSpPr>
            <a:spLocks noGrp="1"/>
          </p:cNvSpPr>
          <p:nvPr>
            <p:ph sz="half" idx="1"/>
          </p:nvPr>
        </p:nvSpPr>
        <p:spPr>
          <a:xfrm>
            <a:off x="680320" y="2336873"/>
            <a:ext cx="4698358" cy="3599316"/>
          </a:xfrm>
        </p:spPr>
        <p:txBody>
          <a:bodyPr/>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Content Placeholder 3"/>
          <p:cNvSpPr>
            <a:spLocks noGrp="1"/>
          </p:cNvSpPr>
          <p:nvPr>
            <p:ph sz="half" idx="2"/>
          </p:nvPr>
        </p:nvSpPr>
        <p:spPr>
          <a:xfrm>
            <a:off x="5594123" y="2336873"/>
            <a:ext cx="4700058" cy="3599316"/>
          </a:xfrm>
        </p:spPr>
        <p:txBody>
          <a:bodyPr/>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5" name="Date Placeholder 4"/>
          <p:cNvSpPr>
            <a:spLocks noGrp="1"/>
          </p:cNvSpPr>
          <p:nvPr>
            <p:ph type="dt" sz="half" idx="10"/>
          </p:nvPr>
        </p:nvSpPr>
        <p:spPr/>
        <p:txBody>
          <a:bodyPr/>
          <a:lstStyle/>
          <a:p>
            <a:fld id="{4E5A6C69-6797-4E8A-BF37-F2C3751466E9}" type="datetimeFigureOut">
              <a:rPr lang="en-US" dirty="0"/>
              <a:t>9/7/2024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pic>
        <p:nvPicPr>
          <p:cNvPr id="10" name="Picture 9"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1" name="Picture 10"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2" name="Rectangle 11"/>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753229"/>
            <a:ext cx="9613863" cy="1080937"/>
          </a:xfrm>
        </p:spPr>
        <p:txBody>
          <a:bodyPr/>
          <a:lstStyle/>
          <a:p>
            <a:r>
              <a:rPr lang="tr-TR"/>
              <a:t>Asıl başlık stili için tıklatın</a:t>
            </a:r>
            <a:endParaRPr lang="en-US" dirty="0"/>
          </a:p>
        </p:txBody>
      </p:sp>
      <p:sp>
        <p:nvSpPr>
          <p:cNvPr id="3" name="Text Placeholder 2"/>
          <p:cNvSpPr>
            <a:spLocks noGrp="1"/>
          </p:cNvSpPr>
          <p:nvPr>
            <p:ph type="body" idx="1"/>
          </p:nvPr>
        </p:nvSpPr>
        <p:spPr>
          <a:xfrm>
            <a:off x="906350" y="2336873"/>
            <a:ext cx="4472327" cy="69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a:t>
            </a:r>
          </a:p>
        </p:txBody>
      </p:sp>
      <p:sp>
        <p:nvSpPr>
          <p:cNvPr id="4" name="Content Placeholder 3"/>
          <p:cNvSpPr>
            <a:spLocks noGrp="1"/>
          </p:cNvSpPr>
          <p:nvPr>
            <p:ph sz="half" idx="2"/>
          </p:nvPr>
        </p:nvSpPr>
        <p:spPr>
          <a:xfrm>
            <a:off x="680322" y="3030008"/>
            <a:ext cx="4698355" cy="2906179"/>
          </a:xfrm>
        </p:spPr>
        <p:txBody>
          <a:bodyPr/>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5" name="Text Placeholder 4"/>
          <p:cNvSpPr>
            <a:spLocks noGrp="1"/>
          </p:cNvSpPr>
          <p:nvPr>
            <p:ph type="body" sz="quarter" idx="3"/>
          </p:nvPr>
        </p:nvSpPr>
        <p:spPr>
          <a:xfrm>
            <a:off x="5820154" y="2336873"/>
            <a:ext cx="4474028" cy="69207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a:t>
            </a:r>
          </a:p>
        </p:txBody>
      </p:sp>
      <p:sp>
        <p:nvSpPr>
          <p:cNvPr id="6" name="Content Placeholder 5"/>
          <p:cNvSpPr>
            <a:spLocks noGrp="1"/>
          </p:cNvSpPr>
          <p:nvPr>
            <p:ph sz="quarter" idx="4"/>
          </p:nvPr>
        </p:nvSpPr>
        <p:spPr>
          <a:xfrm>
            <a:off x="5594123" y="3030008"/>
            <a:ext cx="4700059" cy="2906179"/>
          </a:xfrm>
        </p:spPr>
        <p:txBody>
          <a:bodyPr/>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7" name="Date Placeholder 6"/>
          <p:cNvSpPr>
            <a:spLocks noGrp="1"/>
          </p:cNvSpPr>
          <p:nvPr>
            <p:ph type="dt" sz="half" idx="10"/>
          </p:nvPr>
        </p:nvSpPr>
        <p:spPr/>
        <p:txBody>
          <a:bodyPr/>
          <a:lstStyle/>
          <a:p>
            <a:fld id="{D82014A1-A632-4878-A0D3-F52BA7563730}" type="datetimeFigureOut">
              <a:rPr lang="en-US" dirty="0"/>
              <a:t>9/7/2024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pic>
        <p:nvPicPr>
          <p:cNvPr id="6" name="Picture 5"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7" name="Picture 6"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8" name="Rectangle 7"/>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tr-TR"/>
              <a:t>Asıl başlık stili için tıklatın</a:t>
            </a:r>
            <a:endParaRPr lang="en-US" dirty="0"/>
          </a:p>
        </p:txBody>
      </p:sp>
      <p:sp>
        <p:nvSpPr>
          <p:cNvPr id="3" name="Date Placeholder 2"/>
          <p:cNvSpPr>
            <a:spLocks noGrp="1"/>
          </p:cNvSpPr>
          <p:nvPr>
            <p:ph type="dt" sz="half" idx="10"/>
          </p:nvPr>
        </p:nvSpPr>
        <p:spPr/>
        <p:txBody>
          <a:bodyPr/>
          <a:lstStyle/>
          <a:p>
            <a:fld id="{CE99F462-093F-4566-844B-4C71F2739DA5}" type="datetimeFigureOut">
              <a:rPr lang="en-US" dirty="0"/>
              <a:t>9/7/2024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pic>
        <p:nvPicPr>
          <p:cNvPr id="5" name="Picture 4" descr="HD-ShadowShor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6" name="Rectangle 5"/>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3D24A7AC-904D-4781-85BA-7D10C17ED021}" type="datetimeFigureOut">
              <a:rPr lang="en-US" dirty="0"/>
              <a:t>9/7/2024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1" y="753227"/>
            <a:ext cx="9613859" cy="1080940"/>
          </a:xfrm>
        </p:spPr>
        <p:txBody>
          <a:bodyPr anchor="ctr">
            <a:normAutofit/>
          </a:bodyPr>
          <a:lstStyle>
            <a:lvl1pPr>
              <a:defRPr sz="3600"/>
            </a:lvl1pPr>
          </a:lstStyle>
          <a:p>
            <a:r>
              <a:rPr lang="tr-TR"/>
              <a:t>Asıl başlık stili için tıklatın</a:t>
            </a:r>
            <a:endParaRPr lang="en-US" dirty="0"/>
          </a:p>
        </p:txBody>
      </p:sp>
      <p:sp>
        <p:nvSpPr>
          <p:cNvPr id="3" name="Content Placeholder 2"/>
          <p:cNvSpPr>
            <a:spLocks noGrp="1"/>
          </p:cNvSpPr>
          <p:nvPr>
            <p:ph idx="1"/>
          </p:nvPr>
        </p:nvSpPr>
        <p:spPr>
          <a:xfrm>
            <a:off x="4685846" y="2336873"/>
            <a:ext cx="5608336" cy="3599313"/>
          </a:xfrm>
        </p:spPr>
        <p:txBody>
          <a:bodyPr/>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Text Placeholder 3"/>
          <p:cNvSpPr>
            <a:spLocks noGrp="1"/>
          </p:cNvSpPr>
          <p:nvPr>
            <p:ph type="body" sz="half" idx="2"/>
          </p:nvPr>
        </p:nvSpPr>
        <p:spPr>
          <a:xfrm>
            <a:off x="680322" y="2336872"/>
            <a:ext cx="3790078" cy="359931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a:t>
            </a:r>
          </a:p>
        </p:txBody>
      </p:sp>
      <p:sp>
        <p:nvSpPr>
          <p:cNvPr id="5" name="Date Placeholder 4"/>
          <p:cNvSpPr>
            <a:spLocks noGrp="1"/>
          </p:cNvSpPr>
          <p:nvPr>
            <p:ph type="dt" sz="half" idx="10"/>
          </p:nvPr>
        </p:nvSpPr>
        <p:spPr/>
        <p:txBody>
          <a:bodyPr/>
          <a:lstStyle/>
          <a:p>
            <a:fld id="{E331444B-B92B-4E27-8C94-BB93EAF5CB18}" type="datetimeFigureOut">
              <a:rPr lang="en-US" dirty="0"/>
              <a:t>9/7/2024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3" y="753228"/>
            <a:ext cx="9613857" cy="1080938"/>
          </a:xfrm>
        </p:spPr>
        <p:txBody>
          <a:bodyPr anchor="ctr">
            <a:normAutofit/>
          </a:bodyPr>
          <a:lstStyle>
            <a:lvl1pPr>
              <a:defRPr sz="3600"/>
            </a:lvl1pPr>
          </a:lstStyle>
          <a:p>
            <a:r>
              <a:rPr lang="tr-TR"/>
              <a:t>Asıl başlık stili için tıklatın</a:t>
            </a:r>
            <a:endParaRPr lang="en-US" dirty="0"/>
          </a:p>
        </p:txBody>
      </p:sp>
      <p:sp>
        <p:nvSpPr>
          <p:cNvPr id="3" name="Picture Placeholder 2"/>
          <p:cNvSpPr>
            <a:spLocks noGrp="1" noChangeAspect="1"/>
          </p:cNvSpPr>
          <p:nvPr>
            <p:ph type="pic" idx="1"/>
          </p:nvPr>
        </p:nvSpPr>
        <p:spPr>
          <a:xfrm>
            <a:off x="4868333" y="2336874"/>
            <a:ext cx="5425849" cy="3599312"/>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tr-TR"/>
              <a:t>Resim eklemek için simgeyi tıklatın</a:t>
            </a:r>
            <a:endParaRPr lang="en-US" dirty="0"/>
          </a:p>
        </p:txBody>
      </p:sp>
      <p:sp>
        <p:nvSpPr>
          <p:cNvPr id="4" name="Text Placeholder 3"/>
          <p:cNvSpPr>
            <a:spLocks noGrp="1"/>
          </p:cNvSpPr>
          <p:nvPr>
            <p:ph type="body" sz="half" idx="2"/>
          </p:nvPr>
        </p:nvSpPr>
        <p:spPr>
          <a:xfrm>
            <a:off x="680323" y="2336873"/>
            <a:ext cx="3876256" cy="3599315"/>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a:t>
            </a:r>
          </a:p>
        </p:txBody>
      </p:sp>
      <p:sp>
        <p:nvSpPr>
          <p:cNvPr id="5" name="Date Placeholder 4"/>
          <p:cNvSpPr>
            <a:spLocks noGrp="1"/>
          </p:cNvSpPr>
          <p:nvPr>
            <p:ph type="dt" sz="half" idx="10"/>
          </p:nvPr>
        </p:nvSpPr>
        <p:spPr/>
        <p:txBody>
          <a:bodyPr/>
          <a:lstStyle/>
          <a:p>
            <a:fld id="{363EFA5E-FA76-400D-B3DC-F0BA90E6D107}" type="datetimeFigureOut">
              <a:rPr lang="en-US" dirty="0"/>
              <a:t>9/7/2024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6" descr="hashOverlay-FullResolve.png"/>
          <p:cNvPicPr>
            <a:picLocks noChangeAspect="1"/>
          </p:cNvPicPr>
          <p:nvPr/>
        </p:nvPicPr>
        <p:blipFill>
          <a:blip r:embed="rId19">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80321" y="753228"/>
            <a:ext cx="9613861" cy="1080938"/>
          </a:xfrm>
          <a:prstGeom prst="rect">
            <a:avLst/>
          </a:prstGeom>
        </p:spPr>
        <p:txBody>
          <a:bodyPr vert="horz" lIns="91440" tIns="45720" rIns="91440" bIns="45720" rtlCol="0" anchor="ctr">
            <a:normAutofit/>
          </a:bodyPr>
          <a:lstStyle/>
          <a:p>
            <a:r>
              <a:rPr lang="tr-TR"/>
              <a:t>Asıl başlık stili için tıklatın</a:t>
            </a:r>
            <a:endParaRPr lang="en-US" dirty="0"/>
          </a:p>
        </p:txBody>
      </p:sp>
      <p:sp>
        <p:nvSpPr>
          <p:cNvPr id="3" name="Text Placeholder 2"/>
          <p:cNvSpPr>
            <a:spLocks noGrp="1"/>
          </p:cNvSpPr>
          <p:nvPr>
            <p:ph type="body" idx="1"/>
          </p:nvPr>
        </p:nvSpPr>
        <p:spPr>
          <a:xfrm>
            <a:off x="680321" y="2336873"/>
            <a:ext cx="9613861" cy="3599316"/>
          </a:xfrm>
          <a:prstGeom prst="rect">
            <a:avLst/>
          </a:prstGeom>
        </p:spPr>
        <p:txBody>
          <a:bodyPr vert="horz" lIns="91440" tIns="45720" rIns="91440" bIns="45720" rtlCol="0">
            <a:normAutofit/>
          </a:bodyPr>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2"/>
          </p:nvPr>
        </p:nvSpPr>
        <p:spPr>
          <a:xfrm>
            <a:off x="7550981" y="5936187"/>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9D6E9DEC-419B-4CC5-A080-3B06BD5A8291}" type="datetimeFigureOut">
              <a:rPr lang="en-US" dirty="0"/>
              <a:t>9/7/2024</a:t>
            </a:fld>
            <a:endParaRPr lang="en-US" dirty="0"/>
          </a:p>
        </p:txBody>
      </p:sp>
      <p:sp>
        <p:nvSpPr>
          <p:cNvPr id="5" name="Footer Placeholder 4"/>
          <p:cNvSpPr>
            <a:spLocks noGrp="1"/>
          </p:cNvSpPr>
          <p:nvPr>
            <p:ph type="ftr" sz="quarter" idx="3"/>
          </p:nvPr>
        </p:nvSpPr>
        <p:spPr>
          <a:xfrm>
            <a:off x="680321" y="5936188"/>
            <a:ext cx="687066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729455" y="753227"/>
            <a:ext cx="1154151" cy="1090789"/>
          </a:xfrm>
          <a:prstGeom prst="rect">
            <a:avLst/>
          </a:prstGeom>
        </p:spPr>
        <p:txBody>
          <a:bodyPr vert="horz" lIns="91440" tIns="45720" rIns="91440" bIns="45720" rtlCol="0" anchor="ctr"/>
          <a:lstStyle>
            <a:lvl1pPr algn="l">
              <a:defRPr sz="360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sldNum="0"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3.png"/></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5.png"/></Relationships>
</file>

<file path=ppt/slides/_rels/slide3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3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3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5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ctrTitle"/>
          </p:nvPr>
        </p:nvSpPr>
        <p:spPr>
          <a:xfrm>
            <a:off x="680322" y="2490651"/>
            <a:ext cx="8144134" cy="1616128"/>
          </a:xfrm>
        </p:spPr>
        <p:txBody>
          <a:bodyPr/>
          <a:lstStyle/>
          <a:p>
            <a:r>
              <a:rPr lang="tr-TR" dirty="0"/>
              <a:t>CONFERENCE MANAGEMENT SYSTEM</a:t>
            </a:r>
          </a:p>
        </p:txBody>
      </p:sp>
      <p:sp>
        <p:nvSpPr>
          <p:cNvPr id="3" name="Alt Başlık 2"/>
          <p:cNvSpPr>
            <a:spLocks noGrp="1"/>
          </p:cNvSpPr>
          <p:nvPr>
            <p:ph type="subTitle" idx="1"/>
          </p:nvPr>
        </p:nvSpPr>
        <p:spPr>
          <a:xfrm>
            <a:off x="487680" y="4394039"/>
            <a:ext cx="4676503" cy="2241892"/>
          </a:xfrm>
        </p:spPr>
        <p:txBody>
          <a:bodyPr>
            <a:normAutofit/>
          </a:bodyPr>
          <a:lstStyle/>
          <a:p>
            <a:r>
              <a:rPr lang="tr-TR" sz="2800" dirty="0">
                <a:solidFill>
                  <a:srgbClr val="FFC000"/>
                </a:solidFill>
              </a:rPr>
              <a:t>COLLABORATION</a:t>
            </a:r>
          </a:p>
          <a:p>
            <a:r>
              <a:rPr lang="tr-TR" dirty="0"/>
              <a:t>SALİH ALİ KAMACI</a:t>
            </a:r>
          </a:p>
          <a:p>
            <a:r>
              <a:rPr lang="tr-TR" dirty="0"/>
              <a:t>BATUHAN BAŞAR </a:t>
            </a:r>
          </a:p>
          <a:p>
            <a:r>
              <a:rPr lang="tr-TR" dirty="0"/>
              <a:t>GÖRKEM TURKUT</a:t>
            </a:r>
          </a:p>
          <a:p>
            <a:r>
              <a:rPr lang="tr-TR"/>
              <a:t>BURAK KARAMEŞE</a:t>
            </a:r>
            <a:endParaRPr lang="tr-TR" dirty="0"/>
          </a:p>
        </p:txBody>
      </p:sp>
    </p:spTree>
    <p:extLst>
      <p:ext uri="{BB962C8B-B14F-4D97-AF65-F5344CB8AC3E}">
        <p14:creationId xmlns:p14="http://schemas.microsoft.com/office/powerpoint/2010/main" val="75372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en-US" dirty="0"/>
              <a:t>Relationships Between Components and Subsystems</a:t>
            </a:r>
            <a:endParaRPr lang="tr-TR" dirty="0"/>
          </a:p>
        </p:txBody>
      </p:sp>
      <p:sp>
        <p:nvSpPr>
          <p:cNvPr id="3" name="İçerik Yer Tutucusu 2"/>
          <p:cNvSpPr>
            <a:spLocks noGrp="1"/>
          </p:cNvSpPr>
          <p:nvPr>
            <p:ph idx="1"/>
          </p:nvPr>
        </p:nvSpPr>
        <p:spPr/>
        <p:txBody>
          <a:bodyPr>
            <a:normAutofit fontScale="85000" lnSpcReduction="20000"/>
          </a:bodyPr>
          <a:lstStyle/>
          <a:p>
            <a:r>
              <a:rPr lang="en-US" dirty="0">
                <a:solidFill>
                  <a:schemeClr val="bg1">
                    <a:lumMod val="95000"/>
                    <a:lumOff val="5000"/>
                  </a:schemeClr>
                </a:solidFill>
              </a:rPr>
              <a:t>User Interface Layer: </a:t>
            </a:r>
            <a:r>
              <a:rPr lang="en-US" dirty="0"/>
              <a:t>Interfaces used for user interaction, customized for different user roles. </a:t>
            </a:r>
            <a:endParaRPr lang="tr-TR" dirty="0"/>
          </a:p>
          <a:p>
            <a:r>
              <a:rPr lang="en-US" dirty="0">
                <a:solidFill>
                  <a:schemeClr val="bg1">
                    <a:lumMod val="95000"/>
                    <a:lumOff val="5000"/>
                  </a:schemeClr>
                </a:solidFill>
              </a:rPr>
              <a:t>Authentication and Authorization Layer: </a:t>
            </a:r>
            <a:r>
              <a:rPr lang="en-US" dirty="0"/>
              <a:t>Manages user authentication and authorization, enabling secure user access and access controls. </a:t>
            </a:r>
            <a:endParaRPr lang="tr-TR" dirty="0"/>
          </a:p>
          <a:p>
            <a:r>
              <a:rPr lang="en-US" dirty="0">
                <a:solidFill>
                  <a:schemeClr val="bg1">
                    <a:lumMod val="95000"/>
                    <a:lumOff val="5000"/>
                  </a:schemeClr>
                </a:solidFill>
              </a:rPr>
              <a:t>Business Logic and Application Functionality Layer: </a:t>
            </a:r>
            <a:r>
              <a:rPr lang="en-US" dirty="0"/>
              <a:t>Contains core business logic and application functionalities, including paper processing, conference </a:t>
            </a:r>
            <a:r>
              <a:rPr lang="en-US" dirty="0">
                <a:solidFill>
                  <a:schemeClr val="bg1">
                    <a:lumMod val="95000"/>
                    <a:lumOff val="5000"/>
                  </a:schemeClr>
                </a:solidFill>
              </a:rPr>
              <a:t>management, and user management. </a:t>
            </a:r>
            <a:endParaRPr lang="tr-TR" dirty="0">
              <a:solidFill>
                <a:schemeClr val="bg1">
                  <a:lumMod val="95000"/>
                  <a:lumOff val="5000"/>
                </a:schemeClr>
              </a:solidFill>
            </a:endParaRPr>
          </a:p>
          <a:p>
            <a:r>
              <a:rPr lang="en-US" dirty="0">
                <a:solidFill>
                  <a:schemeClr val="bg1">
                    <a:lumMod val="95000"/>
                    <a:lumOff val="5000"/>
                  </a:schemeClr>
                </a:solidFill>
              </a:rPr>
              <a:t>Database Layer: </a:t>
            </a:r>
            <a:r>
              <a:rPr lang="en-US" dirty="0"/>
              <a:t>Provides data management and storage, including databases for papers, conferences, users, and related data. Each layer and subsystem interact with each other as shown in the block diagram. For example, user interfaces direct users to the authentication and authorization layer, while the business logic and application functionality layer interacts with the database layer to handle data processing and management. These relationships demonstrate collaboration between components and data flow within the system.</a:t>
            </a:r>
            <a:endParaRPr lang="tr-TR" dirty="0"/>
          </a:p>
          <a:p>
            <a:endParaRPr lang="tr-TR" dirty="0"/>
          </a:p>
        </p:txBody>
      </p:sp>
    </p:spTree>
    <p:extLst>
      <p:ext uri="{BB962C8B-B14F-4D97-AF65-F5344CB8AC3E}">
        <p14:creationId xmlns:p14="http://schemas.microsoft.com/office/powerpoint/2010/main" val="8045736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normAutofit/>
          </a:bodyPr>
          <a:lstStyle/>
          <a:p>
            <a:r>
              <a:rPr lang="tr-TR" sz="2800" dirty="0"/>
              <a:t>B</a:t>
            </a:r>
            <a:r>
              <a:rPr lang="en-US" sz="2800" dirty="0" err="1"/>
              <a:t>etween</a:t>
            </a:r>
            <a:r>
              <a:rPr lang="en-US" sz="2800" dirty="0"/>
              <a:t> layered architectural design and implementation</a:t>
            </a:r>
            <a:endParaRPr lang="tr-TR" sz="2800" dirty="0"/>
          </a:p>
        </p:txBody>
      </p:sp>
      <p:sp>
        <p:nvSpPr>
          <p:cNvPr id="3" name="İçerik Yer Tutucusu 2"/>
          <p:cNvSpPr>
            <a:spLocks noGrp="1"/>
          </p:cNvSpPr>
          <p:nvPr>
            <p:ph idx="1"/>
          </p:nvPr>
        </p:nvSpPr>
        <p:spPr>
          <a:xfrm>
            <a:off x="680321" y="2072640"/>
            <a:ext cx="9613861" cy="4606833"/>
          </a:xfrm>
        </p:spPr>
        <p:txBody>
          <a:bodyPr>
            <a:normAutofit fontScale="70000" lnSpcReduction="20000"/>
          </a:bodyPr>
          <a:lstStyle/>
          <a:p>
            <a:r>
              <a:rPr lang="en-US" dirty="0">
                <a:solidFill>
                  <a:schemeClr val="bg1">
                    <a:lumMod val="95000"/>
                    <a:lumOff val="5000"/>
                  </a:schemeClr>
                </a:solidFill>
              </a:rPr>
              <a:t>User Interface </a:t>
            </a:r>
            <a:r>
              <a:rPr lang="en-US" dirty="0" err="1">
                <a:solidFill>
                  <a:schemeClr val="bg1">
                    <a:lumMod val="95000"/>
                    <a:lumOff val="5000"/>
                  </a:schemeClr>
                </a:solidFill>
              </a:rPr>
              <a:t>Layer:</a:t>
            </a:r>
            <a:r>
              <a:rPr lang="en-US" dirty="0" err="1"/>
              <a:t>We</a:t>
            </a:r>
            <a:r>
              <a:rPr lang="en-US" dirty="0"/>
              <a:t> develop the user interface layer to provide customized interfaces for different user roles. Using web development technologies such as HTML, CSS, and JavaScript, we practically create these interfaces.</a:t>
            </a:r>
            <a:endParaRPr lang="tr-TR" dirty="0"/>
          </a:p>
          <a:p>
            <a:r>
              <a:rPr lang="en-US" dirty="0">
                <a:solidFill>
                  <a:schemeClr val="bg1">
                    <a:lumMod val="95000"/>
                    <a:lumOff val="5000"/>
                  </a:schemeClr>
                </a:solidFill>
              </a:rPr>
              <a:t>Authentication and Authorization </a:t>
            </a:r>
            <a:r>
              <a:rPr lang="en-US" dirty="0" err="1">
                <a:solidFill>
                  <a:schemeClr val="bg1">
                    <a:lumMod val="95000"/>
                    <a:lumOff val="5000"/>
                  </a:schemeClr>
                </a:solidFill>
              </a:rPr>
              <a:t>Layer:</a:t>
            </a:r>
            <a:r>
              <a:rPr lang="en-US" dirty="0" err="1"/>
              <a:t>We</a:t>
            </a:r>
            <a:r>
              <a:rPr lang="en-US" dirty="0"/>
              <a:t> create the authentication and authorization layer to enable users to securely log into our system and manage access controls. This layer is implemented within the application code, where we encode and apply user authentication and authorization processes according to security standards.</a:t>
            </a:r>
            <a:endParaRPr lang="tr-TR" dirty="0"/>
          </a:p>
          <a:p>
            <a:r>
              <a:rPr lang="en-US" dirty="0">
                <a:solidFill>
                  <a:schemeClr val="bg1">
                    <a:lumMod val="95000"/>
                    <a:lumOff val="5000"/>
                  </a:schemeClr>
                </a:solidFill>
              </a:rPr>
              <a:t>Business Logic and Application Functionality </a:t>
            </a:r>
            <a:r>
              <a:rPr lang="en-US" dirty="0" err="1">
                <a:solidFill>
                  <a:schemeClr val="bg1">
                    <a:lumMod val="95000"/>
                    <a:lumOff val="5000"/>
                  </a:schemeClr>
                </a:solidFill>
              </a:rPr>
              <a:t>Layer:</a:t>
            </a:r>
            <a:r>
              <a:rPr lang="en-US" dirty="0" err="1"/>
              <a:t>We</a:t>
            </a:r>
            <a:r>
              <a:rPr lang="en-US" dirty="0"/>
              <a:t> establish the business logic and application functionality layer, which encompasses core business logic and application functions. This layer is implemented within the application code, where we code and implement functions such as user management, article processing, conference management, and other functionalities.</a:t>
            </a:r>
            <a:endParaRPr lang="tr-TR" dirty="0"/>
          </a:p>
          <a:p>
            <a:r>
              <a:rPr lang="en-US" dirty="0">
                <a:solidFill>
                  <a:schemeClr val="bg1">
                    <a:lumMod val="95000"/>
                    <a:lumOff val="5000"/>
                  </a:schemeClr>
                </a:solidFill>
              </a:rPr>
              <a:t>Database </a:t>
            </a:r>
            <a:r>
              <a:rPr lang="en-US" dirty="0" err="1">
                <a:solidFill>
                  <a:schemeClr val="bg1">
                    <a:lumMod val="95000"/>
                    <a:lumOff val="5000"/>
                  </a:schemeClr>
                </a:solidFill>
              </a:rPr>
              <a:t>Layer:</a:t>
            </a:r>
            <a:r>
              <a:rPr lang="en-US" dirty="0" err="1"/>
              <a:t>We</a:t>
            </a:r>
            <a:r>
              <a:rPr lang="en-US" dirty="0"/>
              <a:t> create the database layer to provide data storage and management. We create and manage databases using appropriate database management systems. We apply the data model according to the theoretical design and ensure data integration.</a:t>
            </a:r>
            <a:endParaRPr lang="tr-TR" dirty="0"/>
          </a:p>
          <a:p>
            <a:r>
              <a:rPr lang="en-US" dirty="0"/>
              <a:t>Each layer and subsystem is developed according to specified requirements and design principles. The application is coded and tested based on the theoretical design, considering practical feasibility and performance. Throughout each stage of application development, we ensure alignment and consistency between design and implementation, making improvements as necessary to meet system requirements. This process facilitates the transition from theoretical design to a practical system implementation.</a:t>
            </a:r>
            <a:endParaRPr lang="tr-TR" dirty="0"/>
          </a:p>
        </p:txBody>
      </p:sp>
    </p:spTree>
    <p:extLst>
      <p:ext uri="{BB962C8B-B14F-4D97-AF65-F5344CB8AC3E}">
        <p14:creationId xmlns:p14="http://schemas.microsoft.com/office/powerpoint/2010/main" val="1573046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7B902CC-69A8-E528-8138-2B7D1483E186}"/>
              </a:ext>
            </a:extLst>
          </p:cNvPr>
          <p:cNvSpPr>
            <a:spLocks noGrp="1"/>
          </p:cNvSpPr>
          <p:nvPr>
            <p:ph type="title"/>
          </p:nvPr>
        </p:nvSpPr>
        <p:spPr/>
        <p:txBody>
          <a:bodyPr/>
          <a:lstStyle/>
          <a:p>
            <a:r>
              <a:rPr lang="tr-TR" dirty="0"/>
              <a:t>UI Design </a:t>
            </a:r>
            <a:r>
              <a:rPr lang="tr-TR" dirty="0" err="1"/>
              <a:t>Overview</a:t>
            </a:r>
            <a:endParaRPr lang="tr-TR" dirty="0"/>
          </a:p>
        </p:txBody>
      </p:sp>
      <p:sp>
        <p:nvSpPr>
          <p:cNvPr id="3" name="İçerik Yer Tutucusu 2">
            <a:extLst>
              <a:ext uri="{FF2B5EF4-FFF2-40B4-BE49-F238E27FC236}">
                <a16:creationId xmlns:a16="http://schemas.microsoft.com/office/drawing/2014/main" id="{398E4FC0-C639-B492-88A6-74D1291144E4}"/>
              </a:ext>
            </a:extLst>
          </p:cNvPr>
          <p:cNvSpPr>
            <a:spLocks noGrp="1"/>
          </p:cNvSpPr>
          <p:nvPr>
            <p:ph idx="1"/>
          </p:nvPr>
        </p:nvSpPr>
        <p:spPr/>
        <p:txBody>
          <a:bodyPr/>
          <a:lstStyle/>
          <a:p>
            <a:r>
              <a:rPr lang="en-US" dirty="0"/>
              <a:t>In designing the user interface (UI) for a conference management system, several key criteria are typically considered to ensure an intuitive, user-friendly, and efficient experience for both conference organizers and attendees.</a:t>
            </a:r>
            <a:endParaRPr lang="tr-TR" dirty="0"/>
          </a:p>
        </p:txBody>
      </p:sp>
    </p:spTree>
    <p:extLst>
      <p:ext uri="{BB962C8B-B14F-4D97-AF65-F5344CB8AC3E}">
        <p14:creationId xmlns:p14="http://schemas.microsoft.com/office/powerpoint/2010/main" val="35758622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6C35766-BCB8-65C0-EDBE-2472DB132393}"/>
              </a:ext>
            </a:extLst>
          </p:cNvPr>
          <p:cNvSpPr>
            <a:spLocks noGrp="1"/>
          </p:cNvSpPr>
          <p:nvPr>
            <p:ph type="title"/>
          </p:nvPr>
        </p:nvSpPr>
        <p:spPr/>
        <p:txBody>
          <a:bodyPr/>
          <a:lstStyle/>
          <a:p>
            <a:r>
              <a:rPr lang="tr-TR" dirty="0"/>
              <a:t>UI Design </a:t>
            </a:r>
            <a:r>
              <a:rPr lang="tr-TR" dirty="0" err="1"/>
              <a:t>Principles</a:t>
            </a:r>
            <a:endParaRPr lang="tr-TR" dirty="0"/>
          </a:p>
        </p:txBody>
      </p:sp>
      <p:sp>
        <p:nvSpPr>
          <p:cNvPr id="3" name="İçerik Yer Tutucusu 2">
            <a:extLst>
              <a:ext uri="{FF2B5EF4-FFF2-40B4-BE49-F238E27FC236}">
                <a16:creationId xmlns:a16="http://schemas.microsoft.com/office/drawing/2014/main" id="{41C4DC1C-F02E-3E89-56B6-3F86249E22B3}"/>
              </a:ext>
            </a:extLst>
          </p:cNvPr>
          <p:cNvSpPr>
            <a:spLocks noGrp="1"/>
          </p:cNvSpPr>
          <p:nvPr>
            <p:ph idx="1"/>
          </p:nvPr>
        </p:nvSpPr>
        <p:spPr/>
        <p:txBody>
          <a:bodyPr>
            <a:normAutofit fontScale="92500" lnSpcReduction="20000"/>
          </a:bodyPr>
          <a:lstStyle/>
          <a:p>
            <a:r>
              <a:rPr lang="en-US" b="1" dirty="0"/>
              <a:t>User-Centered Design:</a:t>
            </a:r>
            <a:r>
              <a:rPr lang="en-US" dirty="0"/>
              <a:t> Prioritize user needs and goals.</a:t>
            </a:r>
          </a:p>
          <a:p>
            <a:r>
              <a:rPr lang="en-US" b="1" dirty="0"/>
              <a:t>Clarity and Simplicity: </a:t>
            </a:r>
            <a:r>
              <a:rPr lang="en-US" dirty="0"/>
              <a:t>Keep the interface clean and easy to understand.</a:t>
            </a:r>
          </a:p>
          <a:p>
            <a:r>
              <a:rPr lang="en-US" b="1" dirty="0"/>
              <a:t>Consistency: </a:t>
            </a:r>
            <a:r>
              <a:rPr lang="en-US" dirty="0"/>
              <a:t>Use consistent design elements and interaction patterns.</a:t>
            </a:r>
          </a:p>
          <a:p>
            <a:r>
              <a:rPr lang="en-US" b="1" dirty="0"/>
              <a:t>Information Hierarchy: </a:t>
            </a:r>
            <a:r>
              <a:rPr lang="en-US" dirty="0"/>
              <a:t>Display important information prominently.</a:t>
            </a:r>
          </a:p>
          <a:p>
            <a:r>
              <a:rPr lang="en-US" b="1" dirty="0"/>
              <a:t>Visual Hierarchy: </a:t>
            </a:r>
            <a:r>
              <a:rPr lang="en-US" dirty="0"/>
              <a:t>Use visual cues to guide attention.</a:t>
            </a:r>
          </a:p>
          <a:p>
            <a:r>
              <a:rPr lang="en-US" b="1" dirty="0"/>
              <a:t>Accessibility: </a:t>
            </a:r>
            <a:r>
              <a:rPr lang="en-US" dirty="0"/>
              <a:t>Ensure the interface is usable by everyone.</a:t>
            </a:r>
          </a:p>
          <a:p>
            <a:r>
              <a:rPr lang="en-US" b="1" dirty="0"/>
              <a:t>Feedback and Error Handling: </a:t>
            </a:r>
            <a:r>
              <a:rPr lang="en-US" dirty="0"/>
              <a:t>Provide immediate feedback to users.</a:t>
            </a:r>
          </a:p>
          <a:p>
            <a:r>
              <a:rPr lang="en-US" b="1" dirty="0"/>
              <a:t>Responsive Design: </a:t>
            </a:r>
            <a:r>
              <a:rPr lang="en-US" dirty="0"/>
              <a:t>Make sure the UI works well on all devices.</a:t>
            </a:r>
          </a:p>
          <a:p>
            <a:r>
              <a:rPr lang="en-US" b="1" dirty="0"/>
              <a:t>User Feedback and Iteration: </a:t>
            </a:r>
            <a:r>
              <a:rPr lang="en-US" dirty="0"/>
              <a:t>Improve the UI based on user input.</a:t>
            </a:r>
          </a:p>
          <a:p>
            <a:r>
              <a:rPr lang="en-US" b="1" dirty="0"/>
              <a:t>Security and Privacy: </a:t>
            </a:r>
            <a:r>
              <a:rPr lang="en-US" dirty="0"/>
              <a:t>Protect user data and ensure secure transactions.</a:t>
            </a:r>
          </a:p>
          <a:p>
            <a:pPr marL="0" indent="0">
              <a:buNone/>
            </a:pPr>
            <a:endParaRPr lang="en-US" dirty="0"/>
          </a:p>
          <a:p>
            <a:pPr marL="0" indent="0">
              <a:buNone/>
            </a:pPr>
            <a:endParaRPr lang="tr-TR" dirty="0"/>
          </a:p>
        </p:txBody>
      </p:sp>
    </p:spTree>
    <p:extLst>
      <p:ext uri="{BB962C8B-B14F-4D97-AF65-F5344CB8AC3E}">
        <p14:creationId xmlns:p14="http://schemas.microsoft.com/office/powerpoint/2010/main" val="25046687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grpSp>
        <p:nvGrpSpPr>
          <p:cNvPr id="72" name="Group 71">
            <a:extLst>
              <a:ext uri="{FF2B5EF4-FFF2-40B4-BE49-F238E27FC236}">
                <a16:creationId xmlns:a16="http://schemas.microsoft.com/office/drawing/2014/main" id="{7D0669C1-CDCE-41C7-A9AB-65D9119F83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76" y="0"/>
            <a:ext cx="12192000" cy="6858001"/>
            <a:chOff x="-3176" y="0"/>
            <a:chExt cx="12192000" cy="6858001"/>
          </a:xfrm>
        </p:grpSpPr>
        <p:sp useBgFill="1">
          <p:nvSpPr>
            <p:cNvPr id="73" name="Rectangle 72">
              <a:extLst>
                <a:ext uri="{FF2B5EF4-FFF2-40B4-BE49-F238E27FC236}">
                  <a16:creationId xmlns:a16="http://schemas.microsoft.com/office/drawing/2014/main" id="{1F80B4EE-271C-45C6-9338-555D3B0C4A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4" name="Picture 73">
              <a:extLst>
                <a:ext uri="{FF2B5EF4-FFF2-40B4-BE49-F238E27FC236}">
                  <a16:creationId xmlns:a16="http://schemas.microsoft.com/office/drawing/2014/main" id="{6FCF3DCC-E585-4F88-8F8B-4EABFEF062C5}"/>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grpSp>
      <p:sp>
        <p:nvSpPr>
          <p:cNvPr id="76" name="Rectangle 75">
            <a:extLst>
              <a:ext uri="{FF2B5EF4-FFF2-40B4-BE49-F238E27FC236}">
                <a16:creationId xmlns:a16="http://schemas.microsoft.com/office/drawing/2014/main" id="{F1AACF4D-AF22-463C-97CE-C34F0783C0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6499753"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tr-TR"/>
          </a:p>
        </p:txBody>
      </p:sp>
      <p:sp>
        <p:nvSpPr>
          <p:cNvPr id="2" name="Başlık 1">
            <a:extLst>
              <a:ext uri="{FF2B5EF4-FFF2-40B4-BE49-F238E27FC236}">
                <a16:creationId xmlns:a16="http://schemas.microsoft.com/office/drawing/2014/main" id="{52C609E9-C336-6E04-D98E-F626C8255AA2}"/>
              </a:ext>
            </a:extLst>
          </p:cNvPr>
          <p:cNvSpPr>
            <a:spLocks noGrp="1"/>
          </p:cNvSpPr>
          <p:nvPr>
            <p:ph type="title"/>
          </p:nvPr>
        </p:nvSpPr>
        <p:spPr>
          <a:xfrm>
            <a:off x="680321" y="753228"/>
            <a:ext cx="5632247" cy="1080938"/>
          </a:xfrm>
        </p:spPr>
        <p:txBody>
          <a:bodyPr>
            <a:normAutofit/>
          </a:bodyPr>
          <a:lstStyle/>
          <a:p>
            <a:r>
              <a:rPr lang="tr-TR"/>
              <a:t>Main Page Screenshots</a:t>
            </a:r>
            <a:endParaRPr lang="tr-TR" dirty="0"/>
          </a:p>
        </p:txBody>
      </p:sp>
      <p:pic>
        <p:nvPicPr>
          <p:cNvPr id="78" name="Picture 77">
            <a:extLst>
              <a:ext uri="{FF2B5EF4-FFF2-40B4-BE49-F238E27FC236}">
                <a16:creationId xmlns:a16="http://schemas.microsoft.com/office/drawing/2014/main" id="{6524329A-37E7-4025-B6E9-A97D4053689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 y="1970240"/>
            <a:ext cx="6492240" cy="261714"/>
          </a:xfrm>
          <a:prstGeom prst="rect">
            <a:avLst/>
          </a:prstGeom>
        </p:spPr>
      </p:pic>
      <p:pic>
        <p:nvPicPr>
          <p:cNvPr id="85" name="İçerik Yer Tutucusu 84" descr="metin, masa, mobilya, sandalye içeren bir resim&#10;&#10;Açıklama otomatik olarak oluşturuldu">
            <a:extLst>
              <a:ext uri="{FF2B5EF4-FFF2-40B4-BE49-F238E27FC236}">
                <a16:creationId xmlns:a16="http://schemas.microsoft.com/office/drawing/2014/main" id="{2A9F392D-984D-C515-C3B5-5338DF42DBFA}"/>
              </a:ext>
            </a:extLst>
          </p:cNvPr>
          <p:cNvPicPr>
            <a:picLocks noGrp="1" noChangeAspect="1"/>
          </p:cNvPicPr>
          <p:nvPr>
            <p:ph idx="1"/>
          </p:nvPr>
        </p:nvPicPr>
        <p:blipFill>
          <a:blip r:embed="rId4"/>
          <a:stretch>
            <a:fillRect/>
          </a:stretch>
        </p:blipFill>
        <p:spPr>
          <a:xfrm>
            <a:off x="135466" y="2145738"/>
            <a:ext cx="6183624" cy="2921562"/>
          </a:xfrm>
        </p:spPr>
      </p:pic>
      <p:pic>
        <p:nvPicPr>
          <p:cNvPr id="59" name="İçerik Yer Tutucusu 58" descr="giyim, adam, insan, ekran görüntüsü, kişi, şahıs içeren bir resim&#10;&#10;Açıklama otomatik olarak oluşturuldu">
            <a:extLst>
              <a:ext uri="{FF2B5EF4-FFF2-40B4-BE49-F238E27FC236}">
                <a16:creationId xmlns:a16="http://schemas.microsoft.com/office/drawing/2014/main" id="{744D14EF-6F71-6F80-92BD-EAEA35695CDE}"/>
              </a:ext>
            </a:extLst>
          </p:cNvPr>
          <p:cNvPicPr>
            <a:picLocks noChangeAspect="1"/>
          </p:cNvPicPr>
          <p:nvPr/>
        </p:nvPicPr>
        <p:blipFill rotWithShape="1">
          <a:blip r:embed="rId5"/>
          <a:srcRect l="14138" r="7230" b="2"/>
          <a:stretch/>
        </p:blipFill>
        <p:spPr>
          <a:xfrm>
            <a:off x="6645667" y="484632"/>
            <a:ext cx="5058526" cy="3039618"/>
          </a:xfrm>
          <a:prstGeom prst="rect">
            <a:avLst/>
          </a:prstGeom>
          <a:ln>
            <a:noFill/>
          </a:ln>
          <a:effectLst>
            <a:outerShdw blurRad="76200" dist="63500" dir="5040000" algn="tl" rotWithShape="0">
              <a:srgbClr val="000000">
                <a:alpha val="41000"/>
              </a:srgbClr>
            </a:outerShdw>
          </a:effectLst>
        </p:spPr>
      </p:pic>
      <p:pic>
        <p:nvPicPr>
          <p:cNvPr id="88" name="Resim 87" descr="metin, ekran görüntüsü, yazı tipi, doküman, belge içeren bir resim&#10;&#10;Açıklama otomatik olarak oluşturuldu">
            <a:extLst>
              <a:ext uri="{FF2B5EF4-FFF2-40B4-BE49-F238E27FC236}">
                <a16:creationId xmlns:a16="http://schemas.microsoft.com/office/drawing/2014/main" id="{0E33C00B-E477-1839-1222-2302F91D3171}"/>
              </a:ext>
            </a:extLst>
          </p:cNvPr>
          <p:cNvPicPr>
            <a:picLocks noChangeAspect="1"/>
          </p:cNvPicPr>
          <p:nvPr/>
        </p:nvPicPr>
        <p:blipFill>
          <a:blip r:embed="rId6"/>
          <a:stretch>
            <a:fillRect/>
          </a:stretch>
        </p:blipFill>
        <p:spPr>
          <a:xfrm>
            <a:off x="6637522" y="3630297"/>
            <a:ext cx="5045281" cy="2351404"/>
          </a:xfrm>
          <a:prstGeom prst="rect">
            <a:avLst/>
          </a:prstGeom>
        </p:spPr>
      </p:pic>
    </p:spTree>
    <p:extLst>
      <p:ext uri="{BB962C8B-B14F-4D97-AF65-F5344CB8AC3E}">
        <p14:creationId xmlns:p14="http://schemas.microsoft.com/office/powerpoint/2010/main" val="8454753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849FC1D-9D38-CE84-5179-193979AA49FF}"/>
              </a:ext>
            </a:extLst>
          </p:cNvPr>
          <p:cNvSpPr>
            <a:spLocks noGrp="1"/>
          </p:cNvSpPr>
          <p:nvPr>
            <p:ph type="title"/>
          </p:nvPr>
        </p:nvSpPr>
        <p:spPr/>
        <p:txBody>
          <a:bodyPr/>
          <a:lstStyle/>
          <a:p>
            <a:endParaRPr lang="tr-TR" dirty="0"/>
          </a:p>
        </p:txBody>
      </p:sp>
      <p:pic>
        <p:nvPicPr>
          <p:cNvPr id="20" name="İçerik Yer Tutucusu 19" descr="metin, kişi, şahıs, kadın, giyim içeren bir resim&#10;&#10;Açıklama otomatik olarak oluşturuldu">
            <a:extLst>
              <a:ext uri="{FF2B5EF4-FFF2-40B4-BE49-F238E27FC236}">
                <a16:creationId xmlns:a16="http://schemas.microsoft.com/office/drawing/2014/main" id="{DFA3F33C-3F70-B0CF-4EB7-D57ABD981451}"/>
              </a:ext>
            </a:extLst>
          </p:cNvPr>
          <p:cNvPicPr>
            <a:picLocks noGrp="1" noChangeAspect="1"/>
          </p:cNvPicPr>
          <p:nvPr>
            <p:ph idx="1"/>
          </p:nvPr>
        </p:nvPicPr>
        <p:blipFill>
          <a:blip r:embed="rId2"/>
          <a:stretch>
            <a:fillRect/>
          </a:stretch>
        </p:blipFill>
        <p:spPr>
          <a:xfrm>
            <a:off x="2468942" y="2336800"/>
            <a:ext cx="6038092" cy="3598863"/>
          </a:xfrm>
        </p:spPr>
      </p:pic>
      <p:grpSp>
        <p:nvGrpSpPr>
          <p:cNvPr id="4" name="Group 71">
            <a:extLst>
              <a:ext uri="{FF2B5EF4-FFF2-40B4-BE49-F238E27FC236}">
                <a16:creationId xmlns:a16="http://schemas.microsoft.com/office/drawing/2014/main" id="{F5B35770-ACB1-D033-D026-527FE93EAC16}"/>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176" y="0"/>
            <a:ext cx="12192000" cy="6858001"/>
            <a:chOff x="-3176" y="0"/>
            <a:chExt cx="12192000" cy="6858001"/>
          </a:xfrm>
        </p:grpSpPr>
        <p:sp useBgFill="1">
          <p:nvSpPr>
            <p:cNvPr id="5" name="Rectangle 72">
              <a:extLst>
                <a:ext uri="{FF2B5EF4-FFF2-40B4-BE49-F238E27FC236}">
                  <a16:creationId xmlns:a16="http://schemas.microsoft.com/office/drawing/2014/main" id="{631767A2-25B8-AD10-6CF2-8176068FF3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73">
              <a:extLst>
                <a:ext uri="{FF2B5EF4-FFF2-40B4-BE49-F238E27FC236}">
                  <a16:creationId xmlns:a16="http://schemas.microsoft.com/office/drawing/2014/main" id="{A1D4A859-EB73-2A74-F575-AF0FFFBCAC2C}"/>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grpSp>
      <p:sp>
        <p:nvSpPr>
          <p:cNvPr id="7" name="Rectangle 75">
            <a:extLst>
              <a:ext uri="{FF2B5EF4-FFF2-40B4-BE49-F238E27FC236}">
                <a16:creationId xmlns:a16="http://schemas.microsoft.com/office/drawing/2014/main" id="{3B5A5028-CC09-7B87-08BE-C268D6E084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White">
          <a:xfrm>
            <a:off x="2" y="609600"/>
            <a:ext cx="6499753"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tr-TR"/>
          </a:p>
        </p:txBody>
      </p:sp>
      <p:sp>
        <p:nvSpPr>
          <p:cNvPr id="8" name="Başlık 1">
            <a:extLst>
              <a:ext uri="{FF2B5EF4-FFF2-40B4-BE49-F238E27FC236}">
                <a16:creationId xmlns:a16="http://schemas.microsoft.com/office/drawing/2014/main" id="{A2DC213C-75FE-05B1-97E4-C834E1E7556E}"/>
              </a:ext>
            </a:extLst>
          </p:cNvPr>
          <p:cNvSpPr txBox="1">
            <a:spLocks/>
          </p:cNvSpPr>
          <p:nvPr/>
        </p:nvSpPr>
        <p:spPr>
          <a:xfrm>
            <a:off x="680321" y="753228"/>
            <a:ext cx="5632247" cy="10809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r>
              <a:rPr lang="tr-TR"/>
              <a:t>Main Page Screenshots</a:t>
            </a:r>
            <a:endParaRPr lang="tr-TR" dirty="0"/>
          </a:p>
        </p:txBody>
      </p:sp>
      <p:pic>
        <p:nvPicPr>
          <p:cNvPr id="9" name="Picture 77">
            <a:extLst>
              <a:ext uri="{FF2B5EF4-FFF2-40B4-BE49-F238E27FC236}">
                <a16:creationId xmlns:a16="http://schemas.microsoft.com/office/drawing/2014/main" id="{28B77D59-7A69-37FB-3C36-A10748E5222E}"/>
              </a:ext>
              <a:ext uri="{C183D7F6-B498-43B3-948B-1728B52AA6E4}">
                <adec:decorative xmlns:adec="http://schemas.microsoft.com/office/drawing/2017/decorative" val="1"/>
              </a:ext>
            </a:extLst>
          </p:cNvPr>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2" y="1970240"/>
            <a:ext cx="6492240" cy="261714"/>
          </a:xfrm>
          <a:prstGeom prst="rect">
            <a:avLst/>
          </a:prstGeom>
        </p:spPr>
      </p:pic>
      <p:pic>
        <p:nvPicPr>
          <p:cNvPr id="22" name="Resim 21" descr="metin, kişi, şahıs, kadın, giyim içeren bir resim&#10;&#10;Açıklama otomatik olarak oluşturuldu">
            <a:extLst>
              <a:ext uri="{FF2B5EF4-FFF2-40B4-BE49-F238E27FC236}">
                <a16:creationId xmlns:a16="http://schemas.microsoft.com/office/drawing/2014/main" id="{257AEE81-CEB8-BAE6-3806-8F8D104DF194}"/>
              </a:ext>
            </a:extLst>
          </p:cNvPr>
          <p:cNvPicPr>
            <a:picLocks noChangeAspect="1"/>
          </p:cNvPicPr>
          <p:nvPr/>
        </p:nvPicPr>
        <p:blipFill>
          <a:blip r:embed="rId2"/>
          <a:stretch>
            <a:fillRect/>
          </a:stretch>
        </p:blipFill>
        <p:spPr>
          <a:xfrm>
            <a:off x="116520" y="2231955"/>
            <a:ext cx="5360355" cy="3194914"/>
          </a:xfrm>
          <a:prstGeom prst="rect">
            <a:avLst/>
          </a:prstGeom>
        </p:spPr>
      </p:pic>
      <p:pic>
        <p:nvPicPr>
          <p:cNvPr id="24" name="Resim 23" descr="metin, ekran görüntüsü, Broşür, tasarım içeren bir resim&#10;&#10;Açıklama otomatik olarak oluşturuldu">
            <a:extLst>
              <a:ext uri="{FF2B5EF4-FFF2-40B4-BE49-F238E27FC236}">
                <a16:creationId xmlns:a16="http://schemas.microsoft.com/office/drawing/2014/main" id="{54C687DB-FC2C-8637-3005-085A2BB70EA2}"/>
              </a:ext>
            </a:extLst>
          </p:cNvPr>
          <p:cNvPicPr>
            <a:picLocks noChangeAspect="1"/>
          </p:cNvPicPr>
          <p:nvPr/>
        </p:nvPicPr>
        <p:blipFill>
          <a:blip r:embed="rId5"/>
          <a:stretch>
            <a:fillRect/>
          </a:stretch>
        </p:blipFill>
        <p:spPr>
          <a:xfrm>
            <a:off x="5593393" y="2231954"/>
            <a:ext cx="5915863" cy="2723175"/>
          </a:xfrm>
          <a:prstGeom prst="rect">
            <a:avLst/>
          </a:prstGeom>
        </p:spPr>
      </p:pic>
      <p:pic>
        <p:nvPicPr>
          <p:cNvPr id="26" name="Resim 25" descr="metin, ekran görüntüsü içeren bir resim&#10;&#10;Açıklama otomatik olarak oluşturuldu">
            <a:extLst>
              <a:ext uri="{FF2B5EF4-FFF2-40B4-BE49-F238E27FC236}">
                <a16:creationId xmlns:a16="http://schemas.microsoft.com/office/drawing/2014/main" id="{3A3269D3-5004-EA7D-08DA-1309C0838094}"/>
              </a:ext>
            </a:extLst>
          </p:cNvPr>
          <p:cNvPicPr>
            <a:picLocks noChangeAspect="1"/>
          </p:cNvPicPr>
          <p:nvPr/>
        </p:nvPicPr>
        <p:blipFill>
          <a:blip r:embed="rId6"/>
          <a:stretch>
            <a:fillRect/>
          </a:stretch>
        </p:blipFill>
        <p:spPr>
          <a:xfrm>
            <a:off x="5593393" y="4991662"/>
            <a:ext cx="5360355" cy="1766821"/>
          </a:xfrm>
          <a:prstGeom prst="rect">
            <a:avLst/>
          </a:prstGeom>
        </p:spPr>
      </p:pic>
    </p:spTree>
    <p:extLst>
      <p:ext uri="{BB962C8B-B14F-4D97-AF65-F5344CB8AC3E}">
        <p14:creationId xmlns:p14="http://schemas.microsoft.com/office/powerpoint/2010/main" val="21252218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72E08D9-C766-628C-4505-6BD1CC9ED357}"/>
              </a:ext>
            </a:extLst>
          </p:cNvPr>
          <p:cNvSpPr>
            <a:spLocks noGrp="1"/>
          </p:cNvSpPr>
          <p:nvPr>
            <p:ph type="title"/>
          </p:nvPr>
        </p:nvSpPr>
        <p:spPr/>
        <p:txBody>
          <a:bodyPr/>
          <a:lstStyle/>
          <a:p>
            <a:r>
              <a:rPr lang="tr-TR" dirty="0"/>
              <a:t>Author </a:t>
            </a:r>
            <a:r>
              <a:rPr lang="tr-TR" dirty="0" err="1"/>
              <a:t>Screenshots</a:t>
            </a:r>
            <a:endParaRPr lang="tr-TR" dirty="0"/>
          </a:p>
        </p:txBody>
      </p:sp>
      <p:pic>
        <p:nvPicPr>
          <p:cNvPr id="13" name="İçerik Yer Tutucusu 12" descr="metin, ekran görüntüsü içeren bir resim&#10;&#10;Açıklama otomatik olarak oluşturuldu">
            <a:extLst>
              <a:ext uri="{FF2B5EF4-FFF2-40B4-BE49-F238E27FC236}">
                <a16:creationId xmlns:a16="http://schemas.microsoft.com/office/drawing/2014/main" id="{F4AD1F51-505D-E4C1-CDC5-C783AC6D40A2}"/>
              </a:ext>
            </a:extLst>
          </p:cNvPr>
          <p:cNvPicPr>
            <a:picLocks noGrp="1" noChangeAspect="1"/>
          </p:cNvPicPr>
          <p:nvPr>
            <p:ph idx="1"/>
          </p:nvPr>
        </p:nvPicPr>
        <p:blipFill>
          <a:blip r:embed="rId2"/>
          <a:stretch>
            <a:fillRect/>
          </a:stretch>
        </p:blipFill>
        <p:spPr>
          <a:xfrm>
            <a:off x="137000" y="2117726"/>
            <a:ext cx="5959000" cy="2707550"/>
          </a:xfrm>
        </p:spPr>
      </p:pic>
      <p:pic>
        <p:nvPicPr>
          <p:cNvPr id="16" name="Resim 15" descr="metin, ekran görüntüsü, yazı tipi içeren bir resim&#10;&#10;Açıklama otomatik olarak oluşturuldu">
            <a:extLst>
              <a:ext uri="{FF2B5EF4-FFF2-40B4-BE49-F238E27FC236}">
                <a16:creationId xmlns:a16="http://schemas.microsoft.com/office/drawing/2014/main" id="{31CB3FEB-AD2A-17AF-5AA3-B902AD9987BA}"/>
              </a:ext>
            </a:extLst>
          </p:cNvPr>
          <p:cNvPicPr>
            <a:picLocks noChangeAspect="1"/>
          </p:cNvPicPr>
          <p:nvPr/>
        </p:nvPicPr>
        <p:blipFill>
          <a:blip r:embed="rId3"/>
          <a:stretch>
            <a:fillRect/>
          </a:stretch>
        </p:blipFill>
        <p:spPr>
          <a:xfrm>
            <a:off x="137000" y="5023835"/>
            <a:ext cx="5959000" cy="1268048"/>
          </a:xfrm>
          <a:prstGeom prst="rect">
            <a:avLst/>
          </a:prstGeom>
        </p:spPr>
      </p:pic>
      <p:pic>
        <p:nvPicPr>
          <p:cNvPr id="21" name="Resim 20" descr="metin, ekran görüntüsü, mektup, harf içeren bir resim&#10;&#10;Açıklama otomatik olarak oluşturuldu">
            <a:extLst>
              <a:ext uri="{FF2B5EF4-FFF2-40B4-BE49-F238E27FC236}">
                <a16:creationId xmlns:a16="http://schemas.microsoft.com/office/drawing/2014/main" id="{88A30998-70E4-4EB7-B1D3-C5A334C0E3FB}"/>
              </a:ext>
            </a:extLst>
          </p:cNvPr>
          <p:cNvPicPr>
            <a:picLocks noChangeAspect="1"/>
          </p:cNvPicPr>
          <p:nvPr/>
        </p:nvPicPr>
        <p:blipFill>
          <a:blip r:embed="rId4"/>
          <a:stretch>
            <a:fillRect/>
          </a:stretch>
        </p:blipFill>
        <p:spPr>
          <a:xfrm>
            <a:off x="6096000" y="2915002"/>
            <a:ext cx="6096000" cy="3263717"/>
          </a:xfrm>
          <a:prstGeom prst="rect">
            <a:avLst/>
          </a:prstGeom>
        </p:spPr>
      </p:pic>
    </p:spTree>
    <p:extLst>
      <p:ext uri="{BB962C8B-B14F-4D97-AF65-F5344CB8AC3E}">
        <p14:creationId xmlns:p14="http://schemas.microsoft.com/office/powerpoint/2010/main" val="41925968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7D0669C1-CDCE-41C7-A9AB-65D9119F83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76" y="0"/>
            <a:ext cx="12192000" cy="6858001"/>
            <a:chOff x="-3176" y="0"/>
            <a:chExt cx="12192000" cy="6858001"/>
          </a:xfrm>
        </p:grpSpPr>
        <p:sp useBgFill="1">
          <p:nvSpPr>
            <p:cNvPr id="15" name="Rectangle 14">
              <a:extLst>
                <a:ext uri="{FF2B5EF4-FFF2-40B4-BE49-F238E27FC236}">
                  <a16:creationId xmlns:a16="http://schemas.microsoft.com/office/drawing/2014/main" id="{1F80B4EE-271C-45C6-9338-555D3B0C4A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6FCF3DCC-E585-4F88-8F8B-4EABFEF062C5}"/>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grpSp>
      <p:sp>
        <p:nvSpPr>
          <p:cNvPr id="18" name="Rectangle 17">
            <a:extLst>
              <a:ext uri="{FF2B5EF4-FFF2-40B4-BE49-F238E27FC236}">
                <a16:creationId xmlns:a16="http://schemas.microsoft.com/office/drawing/2014/main" id="{F1AACF4D-AF22-463C-97CE-C34F0783C0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6499753"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tr-TR"/>
          </a:p>
        </p:txBody>
      </p:sp>
      <p:sp>
        <p:nvSpPr>
          <p:cNvPr id="2" name="Başlık 1">
            <a:extLst>
              <a:ext uri="{FF2B5EF4-FFF2-40B4-BE49-F238E27FC236}">
                <a16:creationId xmlns:a16="http://schemas.microsoft.com/office/drawing/2014/main" id="{291A7C8C-B97D-CE78-26C1-3DF92537E9F9}"/>
              </a:ext>
            </a:extLst>
          </p:cNvPr>
          <p:cNvSpPr>
            <a:spLocks noGrp="1"/>
          </p:cNvSpPr>
          <p:nvPr>
            <p:ph type="title"/>
          </p:nvPr>
        </p:nvSpPr>
        <p:spPr>
          <a:xfrm>
            <a:off x="680321" y="753228"/>
            <a:ext cx="5632247" cy="1080938"/>
          </a:xfrm>
        </p:spPr>
        <p:txBody>
          <a:bodyPr>
            <a:normAutofit/>
          </a:bodyPr>
          <a:lstStyle/>
          <a:p>
            <a:r>
              <a:rPr lang="tr-TR" dirty="0" err="1"/>
              <a:t>Reviewer</a:t>
            </a:r>
            <a:r>
              <a:rPr lang="tr-TR" dirty="0"/>
              <a:t> </a:t>
            </a:r>
            <a:r>
              <a:rPr lang="tr-TR" dirty="0" err="1"/>
              <a:t>Screenshots</a:t>
            </a:r>
            <a:endParaRPr lang="tr-TR" dirty="0"/>
          </a:p>
        </p:txBody>
      </p:sp>
      <p:pic>
        <p:nvPicPr>
          <p:cNvPr id="20" name="Picture 19">
            <a:extLst>
              <a:ext uri="{FF2B5EF4-FFF2-40B4-BE49-F238E27FC236}">
                <a16:creationId xmlns:a16="http://schemas.microsoft.com/office/drawing/2014/main" id="{6524329A-37E7-4025-B6E9-A97D4053689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 y="1970240"/>
            <a:ext cx="6492240" cy="261714"/>
          </a:xfrm>
          <a:prstGeom prst="rect">
            <a:avLst/>
          </a:prstGeom>
        </p:spPr>
      </p:pic>
      <p:pic>
        <p:nvPicPr>
          <p:cNvPr id="7" name="Resim 6" descr="metin, ekran görüntüsü, dağ içeren bir resim&#10;&#10;Açıklama otomatik olarak oluşturuldu">
            <a:extLst>
              <a:ext uri="{FF2B5EF4-FFF2-40B4-BE49-F238E27FC236}">
                <a16:creationId xmlns:a16="http://schemas.microsoft.com/office/drawing/2014/main" id="{74BEB7A4-3001-67A2-982D-C1D3918EF070}"/>
              </a:ext>
            </a:extLst>
          </p:cNvPr>
          <p:cNvPicPr>
            <a:picLocks noChangeAspect="1"/>
          </p:cNvPicPr>
          <p:nvPr/>
        </p:nvPicPr>
        <p:blipFill rotWithShape="1">
          <a:blip r:embed="rId4"/>
          <a:srcRect l="3553" r="39031" b="-2"/>
          <a:stretch/>
        </p:blipFill>
        <p:spPr>
          <a:xfrm>
            <a:off x="141313" y="2368028"/>
            <a:ext cx="5867006" cy="3525426"/>
          </a:xfrm>
          <a:prstGeom prst="rect">
            <a:avLst/>
          </a:prstGeom>
          <a:ln>
            <a:noFill/>
          </a:ln>
          <a:effectLst>
            <a:outerShdw blurRad="76200" dist="63500" dir="5040000" algn="tl" rotWithShape="0">
              <a:srgbClr val="000000">
                <a:alpha val="41000"/>
              </a:srgbClr>
            </a:outerShdw>
          </a:effectLst>
        </p:spPr>
      </p:pic>
      <p:pic>
        <p:nvPicPr>
          <p:cNvPr id="5" name="İçerik Yer Tutucusu 4" descr="metin, ekran görüntüsü, yazı tipi, doküman, belge içeren bir resim&#10;&#10;Açıklama otomatik olarak oluşturuldu">
            <a:extLst>
              <a:ext uri="{FF2B5EF4-FFF2-40B4-BE49-F238E27FC236}">
                <a16:creationId xmlns:a16="http://schemas.microsoft.com/office/drawing/2014/main" id="{C9CE24A0-D6D6-E657-2FB7-0B0620E3E674}"/>
              </a:ext>
            </a:extLst>
          </p:cNvPr>
          <p:cNvPicPr>
            <a:picLocks noChangeAspect="1"/>
          </p:cNvPicPr>
          <p:nvPr/>
        </p:nvPicPr>
        <p:blipFill rotWithShape="1">
          <a:blip r:embed="rId5"/>
          <a:srcRect r="4" b="5101"/>
          <a:stretch/>
        </p:blipFill>
        <p:spPr>
          <a:xfrm>
            <a:off x="6092824" y="2419114"/>
            <a:ext cx="5945754" cy="3456150"/>
          </a:xfrm>
          <a:prstGeom prst="rect">
            <a:avLst/>
          </a:prstGeom>
          <a:ln>
            <a:noFill/>
          </a:ln>
          <a:effectLst>
            <a:outerShdw blurRad="76200" dist="63500" dir="5040000" algn="tl" rotWithShape="0">
              <a:srgbClr val="000000">
                <a:alpha val="41000"/>
              </a:srgbClr>
            </a:outerShdw>
          </a:effectLst>
        </p:spPr>
      </p:pic>
    </p:spTree>
    <p:extLst>
      <p:ext uri="{BB962C8B-B14F-4D97-AF65-F5344CB8AC3E}">
        <p14:creationId xmlns:p14="http://schemas.microsoft.com/office/powerpoint/2010/main" val="14994673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B37D57A9-5A05-4739-182C-BCE4CDFE7326}"/>
              </a:ext>
            </a:extLst>
          </p:cNvPr>
          <p:cNvSpPr>
            <a:spLocks noGrp="1"/>
          </p:cNvSpPr>
          <p:nvPr>
            <p:ph type="title"/>
          </p:nvPr>
        </p:nvSpPr>
        <p:spPr/>
        <p:txBody>
          <a:bodyPr/>
          <a:lstStyle/>
          <a:p>
            <a:r>
              <a:rPr lang="tr-TR" dirty="0" err="1"/>
              <a:t>Organizator</a:t>
            </a:r>
            <a:r>
              <a:rPr lang="tr-TR" dirty="0"/>
              <a:t> </a:t>
            </a:r>
            <a:r>
              <a:rPr lang="tr-TR" dirty="0" err="1"/>
              <a:t>Screenshots</a:t>
            </a:r>
            <a:endParaRPr lang="tr-TR" dirty="0"/>
          </a:p>
        </p:txBody>
      </p:sp>
      <p:pic>
        <p:nvPicPr>
          <p:cNvPr id="5" name="İçerik Yer Tutucusu 4" descr="metin, yazı tipi, çizgi, ekran görüntüsü içeren bir resim&#10;&#10;Açıklama otomatik olarak oluşturuldu">
            <a:extLst>
              <a:ext uri="{FF2B5EF4-FFF2-40B4-BE49-F238E27FC236}">
                <a16:creationId xmlns:a16="http://schemas.microsoft.com/office/drawing/2014/main" id="{F89F7B0F-4000-6E8B-2F33-EC7A4954E557}"/>
              </a:ext>
            </a:extLst>
          </p:cNvPr>
          <p:cNvPicPr>
            <a:picLocks noGrp="1" noChangeAspect="1"/>
          </p:cNvPicPr>
          <p:nvPr>
            <p:ph idx="1"/>
          </p:nvPr>
        </p:nvPicPr>
        <p:blipFill>
          <a:blip r:embed="rId2"/>
          <a:stretch>
            <a:fillRect/>
          </a:stretch>
        </p:blipFill>
        <p:spPr>
          <a:xfrm>
            <a:off x="681038" y="2890105"/>
            <a:ext cx="9613900" cy="2492253"/>
          </a:xfrm>
        </p:spPr>
      </p:pic>
    </p:spTree>
    <p:extLst>
      <p:ext uri="{BB962C8B-B14F-4D97-AF65-F5344CB8AC3E}">
        <p14:creationId xmlns:p14="http://schemas.microsoft.com/office/powerpoint/2010/main" val="14379168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BC71AF1-592A-BCB9-EA04-B4ADB442D032}"/>
              </a:ext>
            </a:extLst>
          </p:cNvPr>
          <p:cNvSpPr>
            <a:spLocks noGrp="1"/>
          </p:cNvSpPr>
          <p:nvPr>
            <p:ph type="title"/>
          </p:nvPr>
        </p:nvSpPr>
        <p:spPr/>
        <p:txBody>
          <a:bodyPr/>
          <a:lstStyle/>
          <a:p>
            <a:r>
              <a:rPr lang="tr-TR" dirty="0"/>
              <a:t>User </a:t>
            </a:r>
            <a:r>
              <a:rPr lang="tr-TR" dirty="0" err="1"/>
              <a:t>Screenshots</a:t>
            </a:r>
            <a:endParaRPr lang="tr-TR" dirty="0"/>
          </a:p>
        </p:txBody>
      </p:sp>
      <p:pic>
        <p:nvPicPr>
          <p:cNvPr id="5" name="İçerik Yer Tutucusu 4" descr="metin, ekran görüntüsü, yazı tipi içeren bir resim&#10;&#10;Açıklama otomatik olarak oluşturuldu">
            <a:extLst>
              <a:ext uri="{FF2B5EF4-FFF2-40B4-BE49-F238E27FC236}">
                <a16:creationId xmlns:a16="http://schemas.microsoft.com/office/drawing/2014/main" id="{3C126F81-8C21-9264-21F6-FE078E012B15}"/>
              </a:ext>
            </a:extLst>
          </p:cNvPr>
          <p:cNvPicPr>
            <a:picLocks noGrp="1" noChangeAspect="1"/>
          </p:cNvPicPr>
          <p:nvPr>
            <p:ph idx="1"/>
          </p:nvPr>
        </p:nvPicPr>
        <p:blipFill>
          <a:blip r:embed="rId2"/>
          <a:stretch>
            <a:fillRect/>
          </a:stretch>
        </p:blipFill>
        <p:spPr>
          <a:xfrm>
            <a:off x="2207665" y="2336800"/>
            <a:ext cx="6560646" cy="3598863"/>
          </a:xfrm>
        </p:spPr>
      </p:pic>
    </p:spTree>
    <p:extLst>
      <p:ext uri="{BB962C8B-B14F-4D97-AF65-F5344CB8AC3E}">
        <p14:creationId xmlns:p14="http://schemas.microsoft.com/office/powerpoint/2010/main" val="21657619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t>SOFTWARE  ARCHITECTURE</a:t>
            </a:r>
          </a:p>
        </p:txBody>
      </p:sp>
      <p:sp>
        <p:nvSpPr>
          <p:cNvPr id="3" name="İçerik Yer Tutucusu 2"/>
          <p:cNvSpPr>
            <a:spLocks noGrp="1"/>
          </p:cNvSpPr>
          <p:nvPr>
            <p:ph idx="1"/>
          </p:nvPr>
        </p:nvSpPr>
        <p:spPr/>
        <p:txBody>
          <a:bodyPr/>
          <a:lstStyle/>
          <a:p>
            <a:r>
              <a:rPr lang="en-US" dirty="0"/>
              <a:t>We chose to use layered architecture in this project. The layered architecture reflects the relationship between the components in detail, which we thought was very suitable for this project. </a:t>
            </a:r>
            <a:endParaRPr lang="tr-TR" dirty="0"/>
          </a:p>
          <a:p>
            <a:endParaRPr lang="tr-TR" dirty="0"/>
          </a:p>
          <a:p>
            <a:r>
              <a:rPr lang="en-US" dirty="0"/>
              <a:t>We have divided the layers into 4 groups and explained the contents of the architectural representation, the subsystems and components of the architectural representation, the descriptions of these architectural layers and their relationships with each other.</a:t>
            </a:r>
            <a:endParaRPr lang="tr-TR" dirty="0"/>
          </a:p>
        </p:txBody>
      </p:sp>
    </p:spTree>
    <p:extLst>
      <p:ext uri="{BB962C8B-B14F-4D97-AF65-F5344CB8AC3E}">
        <p14:creationId xmlns:p14="http://schemas.microsoft.com/office/powerpoint/2010/main" val="26830846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7D0669C1-CDCE-41C7-A9AB-65D9119F83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76" y="0"/>
            <a:ext cx="12192000" cy="6858001"/>
            <a:chOff x="-3176" y="0"/>
            <a:chExt cx="12192000" cy="6858001"/>
          </a:xfrm>
        </p:grpSpPr>
        <p:sp useBgFill="1">
          <p:nvSpPr>
            <p:cNvPr id="15" name="Rectangle 14">
              <a:extLst>
                <a:ext uri="{FF2B5EF4-FFF2-40B4-BE49-F238E27FC236}">
                  <a16:creationId xmlns:a16="http://schemas.microsoft.com/office/drawing/2014/main" id="{1F80B4EE-271C-45C6-9338-555D3B0C4A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6FCF3DCC-E585-4F88-8F8B-4EABFEF062C5}"/>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grpSp>
      <p:sp>
        <p:nvSpPr>
          <p:cNvPr id="18" name="Rectangle 17">
            <a:extLst>
              <a:ext uri="{FF2B5EF4-FFF2-40B4-BE49-F238E27FC236}">
                <a16:creationId xmlns:a16="http://schemas.microsoft.com/office/drawing/2014/main" id="{F1AACF4D-AF22-463C-97CE-C34F0783C0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6499753"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tr-TR"/>
          </a:p>
        </p:txBody>
      </p:sp>
      <p:sp>
        <p:nvSpPr>
          <p:cNvPr id="2" name="Başlık 1">
            <a:extLst>
              <a:ext uri="{FF2B5EF4-FFF2-40B4-BE49-F238E27FC236}">
                <a16:creationId xmlns:a16="http://schemas.microsoft.com/office/drawing/2014/main" id="{34FA6486-5128-09EA-ED32-A5F56B3D9451}"/>
              </a:ext>
            </a:extLst>
          </p:cNvPr>
          <p:cNvSpPr>
            <a:spLocks noGrp="1"/>
          </p:cNvSpPr>
          <p:nvPr>
            <p:ph type="title"/>
          </p:nvPr>
        </p:nvSpPr>
        <p:spPr>
          <a:xfrm>
            <a:off x="680321" y="753228"/>
            <a:ext cx="5632247" cy="1080938"/>
          </a:xfrm>
        </p:spPr>
        <p:txBody>
          <a:bodyPr>
            <a:normAutofit/>
          </a:bodyPr>
          <a:lstStyle/>
          <a:p>
            <a:r>
              <a:rPr lang="tr-TR" dirty="0"/>
              <a:t>Login </a:t>
            </a:r>
            <a:r>
              <a:rPr lang="tr-TR" dirty="0" err="1"/>
              <a:t>Screenshots</a:t>
            </a:r>
            <a:endParaRPr lang="tr-TR" dirty="0"/>
          </a:p>
        </p:txBody>
      </p:sp>
      <p:pic>
        <p:nvPicPr>
          <p:cNvPr id="20" name="Picture 19">
            <a:extLst>
              <a:ext uri="{FF2B5EF4-FFF2-40B4-BE49-F238E27FC236}">
                <a16:creationId xmlns:a16="http://schemas.microsoft.com/office/drawing/2014/main" id="{6524329A-37E7-4025-B6E9-A97D4053689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 y="1970240"/>
            <a:ext cx="6492240" cy="261714"/>
          </a:xfrm>
          <a:prstGeom prst="rect">
            <a:avLst/>
          </a:prstGeom>
        </p:spPr>
      </p:pic>
      <p:pic>
        <p:nvPicPr>
          <p:cNvPr id="7" name="Resim 6" descr="giyim, metin, ekran görüntüsü, adam, insan içeren bir resim&#10;&#10;Açıklama otomatik olarak oluşturuldu">
            <a:extLst>
              <a:ext uri="{FF2B5EF4-FFF2-40B4-BE49-F238E27FC236}">
                <a16:creationId xmlns:a16="http://schemas.microsoft.com/office/drawing/2014/main" id="{B18A7355-6820-6A6B-B550-3DF26073226A}"/>
              </a:ext>
            </a:extLst>
          </p:cNvPr>
          <p:cNvPicPr>
            <a:picLocks noChangeAspect="1"/>
          </p:cNvPicPr>
          <p:nvPr/>
        </p:nvPicPr>
        <p:blipFill rotWithShape="1">
          <a:blip r:embed="rId4"/>
          <a:srcRect t="4042" r="4" b="6277"/>
          <a:stretch/>
        </p:blipFill>
        <p:spPr>
          <a:xfrm>
            <a:off x="6191285" y="2634686"/>
            <a:ext cx="5774910" cy="3470086"/>
          </a:xfrm>
          <a:prstGeom prst="rect">
            <a:avLst/>
          </a:prstGeom>
          <a:ln>
            <a:noFill/>
          </a:ln>
          <a:effectLst>
            <a:outerShdw blurRad="76200" dist="63500" dir="5040000" algn="tl" rotWithShape="0">
              <a:srgbClr val="000000">
                <a:alpha val="41000"/>
              </a:srgbClr>
            </a:outerShdw>
          </a:effectLst>
        </p:spPr>
      </p:pic>
      <p:pic>
        <p:nvPicPr>
          <p:cNvPr id="5" name="İçerik Yer Tutucusu 4" descr="metin, mobilya, bilgisayar, sandalye içeren bir resim&#10;&#10;Açıklama otomatik olarak oluşturuldu">
            <a:extLst>
              <a:ext uri="{FF2B5EF4-FFF2-40B4-BE49-F238E27FC236}">
                <a16:creationId xmlns:a16="http://schemas.microsoft.com/office/drawing/2014/main" id="{B157B383-5E34-05E4-0F50-B31A9E4DEFF4}"/>
              </a:ext>
            </a:extLst>
          </p:cNvPr>
          <p:cNvPicPr>
            <a:picLocks noChangeAspect="1"/>
          </p:cNvPicPr>
          <p:nvPr/>
        </p:nvPicPr>
        <p:blipFill rotWithShape="1">
          <a:blip r:embed="rId5"/>
          <a:srcRect t="12513" r="4" b="10499"/>
          <a:stretch/>
        </p:blipFill>
        <p:spPr>
          <a:xfrm>
            <a:off x="145199" y="2634685"/>
            <a:ext cx="5969730" cy="3470087"/>
          </a:xfrm>
          <a:prstGeom prst="rect">
            <a:avLst/>
          </a:prstGeom>
          <a:ln>
            <a:noFill/>
          </a:ln>
          <a:effectLst>
            <a:outerShdw blurRad="76200" dist="63500" dir="5040000" algn="tl" rotWithShape="0">
              <a:srgbClr val="000000">
                <a:alpha val="41000"/>
              </a:srgbClr>
            </a:outerShdw>
          </a:effectLst>
        </p:spPr>
      </p:pic>
    </p:spTree>
    <p:extLst>
      <p:ext uri="{BB962C8B-B14F-4D97-AF65-F5344CB8AC3E}">
        <p14:creationId xmlns:p14="http://schemas.microsoft.com/office/powerpoint/2010/main" val="3344263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40EEA84-A3EC-5052-CE30-43B2CDC6BFBB}"/>
              </a:ext>
            </a:extLst>
          </p:cNvPr>
          <p:cNvSpPr>
            <a:spLocks noGrp="1"/>
          </p:cNvSpPr>
          <p:nvPr>
            <p:ph type="title"/>
          </p:nvPr>
        </p:nvSpPr>
        <p:spPr>
          <a:xfrm>
            <a:off x="680321" y="753228"/>
            <a:ext cx="9613861" cy="1080938"/>
          </a:xfrm>
        </p:spPr>
        <p:txBody>
          <a:bodyPr>
            <a:normAutofit/>
          </a:bodyPr>
          <a:lstStyle/>
          <a:p>
            <a:r>
              <a:rPr lang="tr-TR" dirty="0" err="1"/>
              <a:t>Testing</a:t>
            </a:r>
            <a:r>
              <a:rPr lang="tr-TR" dirty="0"/>
              <a:t> </a:t>
            </a:r>
            <a:r>
              <a:rPr lang="tr-TR" dirty="0" err="1"/>
              <a:t>Overview</a:t>
            </a:r>
            <a:endParaRPr lang="tr-TR" dirty="0"/>
          </a:p>
        </p:txBody>
      </p:sp>
      <p:pic>
        <p:nvPicPr>
          <p:cNvPr id="14" name="Resim 13" descr="metin, ekran görüntüsü içeren bir resim&#10;&#10;Açıklama otomatik olarak oluşturuldu">
            <a:extLst>
              <a:ext uri="{FF2B5EF4-FFF2-40B4-BE49-F238E27FC236}">
                <a16:creationId xmlns:a16="http://schemas.microsoft.com/office/drawing/2014/main" id="{B922716B-8776-B15F-91C6-4255E07BACD4}"/>
              </a:ext>
            </a:extLst>
          </p:cNvPr>
          <p:cNvPicPr>
            <a:picLocks noChangeAspect="1"/>
          </p:cNvPicPr>
          <p:nvPr/>
        </p:nvPicPr>
        <p:blipFill>
          <a:blip r:embed="rId2"/>
          <a:stretch>
            <a:fillRect/>
          </a:stretch>
        </p:blipFill>
        <p:spPr>
          <a:xfrm>
            <a:off x="790245" y="2003639"/>
            <a:ext cx="7620660" cy="4854361"/>
          </a:xfrm>
          <a:prstGeom prst="rect">
            <a:avLst/>
          </a:prstGeom>
        </p:spPr>
      </p:pic>
    </p:spTree>
    <p:extLst>
      <p:ext uri="{BB962C8B-B14F-4D97-AF65-F5344CB8AC3E}">
        <p14:creationId xmlns:p14="http://schemas.microsoft.com/office/powerpoint/2010/main" val="30404793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40EEA84-A3EC-5052-CE30-43B2CDC6BFBB}"/>
              </a:ext>
            </a:extLst>
          </p:cNvPr>
          <p:cNvSpPr>
            <a:spLocks noGrp="1"/>
          </p:cNvSpPr>
          <p:nvPr>
            <p:ph type="title"/>
          </p:nvPr>
        </p:nvSpPr>
        <p:spPr>
          <a:xfrm>
            <a:off x="680321" y="753228"/>
            <a:ext cx="9613861" cy="1080938"/>
          </a:xfrm>
        </p:spPr>
        <p:txBody>
          <a:bodyPr>
            <a:normAutofit/>
          </a:bodyPr>
          <a:lstStyle/>
          <a:p>
            <a:r>
              <a:rPr lang="tr-TR" dirty="0" err="1"/>
              <a:t>Testing</a:t>
            </a:r>
            <a:r>
              <a:rPr lang="tr-TR" dirty="0"/>
              <a:t> </a:t>
            </a:r>
            <a:r>
              <a:rPr lang="tr-TR" dirty="0" err="1"/>
              <a:t>Overview</a:t>
            </a:r>
            <a:endParaRPr lang="tr-TR" dirty="0"/>
          </a:p>
        </p:txBody>
      </p:sp>
      <p:pic>
        <p:nvPicPr>
          <p:cNvPr id="4" name="Resim 3" descr="metin, ekran görüntüsü içeren bir resim&#10;&#10;Açıklama otomatik olarak oluşturuldu">
            <a:extLst>
              <a:ext uri="{FF2B5EF4-FFF2-40B4-BE49-F238E27FC236}">
                <a16:creationId xmlns:a16="http://schemas.microsoft.com/office/drawing/2014/main" id="{55F07E5A-D96F-1C8D-BFDD-2692F668EEBE}"/>
              </a:ext>
            </a:extLst>
          </p:cNvPr>
          <p:cNvPicPr>
            <a:picLocks noChangeAspect="1"/>
          </p:cNvPicPr>
          <p:nvPr/>
        </p:nvPicPr>
        <p:blipFill>
          <a:blip r:embed="rId2"/>
          <a:stretch>
            <a:fillRect/>
          </a:stretch>
        </p:blipFill>
        <p:spPr>
          <a:xfrm>
            <a:off x="496878" y="2034357"/>
            <a:ext cx="8408997" cy="4694385"/>
          </a:xfrm>
          <a:prstGeom prst="rect">
            <a:avLst/>
          </a:prstGeom>
        </p:spPr>
      </p:pic>
    </p:spTree>
    <p:extLst>
      <p:ext uri="{BB962C8B-B14F-4D97-AF65-F5344CB8AC3E}">
        <p14:creationId xmlns:p14="http://schemas.microsoft.com/office/powerpoint/2010/main" val="41100169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40EEA84-A3EC-5052-CE30-43B2CDC6BFBB}"/>
              </a:ext>
            </a:extLst>
          </p:cNvPr>
          <p:cNvSpPr>
            <a:spLocks noGrp="1"/>
          </p:cNvSpPr>
          <p:nvPr>
            <p:ph type="title"/>
          </p:nvPr>
        </p:nvSpPr>
        <p:spPr/>
        <p:txBody>
          <a:bodyPr/>
          <a:lstStyle/>
          <a:p>
            <a:r>
              <a:rPr lang="tr-TR" dirty="0" err="1"/>
              <a:t>Testing</a:t>
            </a:r>
            <a:r>
              <a:rPr lang="tr-TR" dirty="0"/>
              <a:t> </a:t>
            </a:r>
            <a:r>
              <a:rPr lang="tr-TR" dirty="0" err="1"/>
              <a:t>Overview</a:t>
            </a:r>
            <a:endParaRPr lang="tr-TR" dirty="0"/>
          </a:p>
        </p:txBody>
      </p:sp>
      <p:sp>
        <p:nvSpPr>
          <p:cNvPr id="3" name="İçerik Yer Tutucusu 2">
            <a:extLst>
              <a:ext uri="{FF2B5EF4-FFF2-40B4-BE49-F238E27FC236}">
                <a16:creationId xmlns:a16="http://schemas.microsoft.com/office/drawing/2014/main" id="{82C74754-AFB3-BE94-233D-0257A599973D}"/>
              </a:ext>
            </a:extLst>
          </p:cNvPr>
          <p:cNvSpPr>
            <a:spLocks noGrp="1"/>
          </p:cNvSpPr>
          <p:nvPr>
            <p:ph idx="1"/>
          </p:nvPr>
        </p:nvSpPr>
        <p:spPr>
          <a:xfrm>
            <a:off x="680321" y="2466109"/>
            <a:ext cx="9613861" cy="3470080"/>
          </a:xfrm>
        </p:spPr>
        <p:txBody>
          <a:bodyPr>
            <a:normAutofit lnSpcReduction="10000"/>
          </a:bodyPr>
          <a:lstStyle/>
          <a:p>
            <a:pPr marL="0" indent="0">
              <a:buNone/>
            </a:pPr>
            <a:r>
              <a:rPr lang="en-US" sz="3600" b="0" i="0" dirty="0" err="1">
                <a:solidFill>
                  <a:schemeClr val="bg1"/>
                </a:solidFill>
                <a:effectLst/>
                <a:latin typeface="gg sans"/>
              </a:rPr>
              <a:t>FileUploadTest</a:t>
            </a:r>
            <a:r>
              <a:rPr lang="en-US" sz="3600" b="0" i="0" dirty="0">
                <a:solidFill>
                  <a:schemeClr val="bg1"/>
                </a:solidFill>
                <a:effectLst/>
                <a:latin typeface="gg sans"/>
              </a:rPr>
              <a:t> Class: </a:t>
            </a:r>
            <a:endParaRPr lang="tr-TR" sz="3600" b="0" i="0" dirty="0">
              <a:solidFill>
                <a:schemeClr val="bg1"/>
              </a:solidFill>
              <a:effectLst/>
              <a:latin typeface="gg sans"/>
            </a:endParaRPr>
          </a:p>
          <a:p>
            <a:r>
              <a:rPr lang="en-US" b="0" i="0" dirty="0">
                <a:solidFill>
                  <a:schemeClr val="bg1"/>
                </a:solidFill>
                <a:effectLst/>
                <a:latin typeface="gg sans"/>
              </a:rPr>
              <a:t>Empty Conference Name: </a:t>
            </a:r>
            <a:r>
              <a:rPr lang="en-US" b="0" i="0" dirty="0">
                <a:solidFill>
                  <a:srgbClr val="DBDEE1"/>
                </a:solidFill>
                <a:effectLst/>
                <a:latin typeface="gg sans"/>
              </a:rPr>
              <a:t>If the conference name is empty, an error message should be returned. </a:t>
            </a:r>
            <a:endParaRPr lang="tr-TR" b="0" i="0" dirty="0">
              <a:solidFill>
                <a:srgbClr val="DBDEE1"/>
              </a:solidFill>
              <a:effectLst/>
              <a:latin typeface="gg sans"/>
            </a:endParaRPr>
          </a:p>
          <a:p>
            <a:r>
              <a:rPr lang="en-US" b="0" i="0" dirty="0">
                <a:solidFill>
                  <a:schemeClr val="bg1"/>
                </a:solidFill>
                <a:effectLst/>
                <a:latin typeface="gg sans"/>
              </a:rPr>
              <a:t>No File Selected: </a:t>
            </a:r>
            <a:r>
              <a:rPr lang="en-US" b="0" i="0" dirty="0">
                <a:solidFill>
                  <a:srgbClr val="DBDEE1"/>
                </a:solidFill>
                <a:effectLst/>
                <a:latin typeface="gg sans"/>
              </a:rPr>
              <a:t>If no file is selected, an error message should be returned. </a:t>
            </a:r>
            <a:endParaRPr lang="tr-TR" b="0" i="0" dirty="0">
              <a:solidFill>
                <a:srgbClr val="DBDEE1"/>
              </a:solidFill>
              <a:effectLst/>
              <a:latin typeface="gg sans"/>
            </a:endParaRPr>
          </a:p>
          <a:p>
            <a:r>
              <a:rPr lang="en-US" b="0" i="0" dirty="0">
                <a:solidFill>
                  <a:schemeClr val="bg1"/>
                </a:solidFill>
                <a:effectLst/>
                <a:latin typeface="gg sans"/>
              </a:rPr>
              <a:t>Unsupported File Type: </a:t>
            </a:r>
            <a:r>
              <a:rPr lang="en-US" b="0" i="0" dirty="0">
                <a:solidFill>
                  <a:srgbClr val="DBDEE1"/>
                </a:solidFill>
                <a:effectLst/>
                <a:latin typeface="gg sans"/>
              </a:rPr>
              <a:t>If an unsupported file type is selected, an error message should be returned. </a:t>
            </a:r>
            <a:endParaRPr lang="tr-TR" b="0" i="0" dirty="0">
              <a:solidFill>
                <a:srgbClr val="DBDEE1"/>
              </a:solidFill>
              <a:effectLst/>
              <a:latin typeface="gg sans"/>
            </a:endParaRPr>
          </a:p>
          <a:p>
            <a:r>
              <a:rPr lang="en-US" b="0" i="0" dirty="0">
                <a:solidFill>
                  <a:schemeClr val="bg1"/>
                </a:solidFill>
                <a:effectLst/>
                <a:latin typeface="gg sans"/>
              </a:rPr>
              <a:t>Successful File Upload: </a:t>
            </a:r>
            <a:r>
              <a:rPr lang="en-US" b="0" i="0" dirty="0">
                <a:solidFill>
                  <a:srgbClr val="DBDEE1"/>
                </a:solidFill>
                <a:effectLst/>
                <a:latin typeface="gg sans"/>
              </a:rPr>
              <a:t>In case of a successful file upload, a success message should be returned.</a:t>
            </a:r>
            <a:endParaRPr lang="tr-TR" dirty="0"/>
          </a:p>
        </p:txBody>
      </p:sp>
    </p:spTree>
    <p:extLst>
      <p:ext uri="{BB962C8B-B14F-4D97-AF65-F5344CB8AC3E}">
        <p14:creationId xmlns:p14="http://schemas.microsoft.com/office/powerpoint/2010/main" val="41977965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40EEA84-A3EC-5052-CE30-43B2CDC6BFBB}"/>
              </a:ext>
            </a:extLst>
          </p:cNvPr>
          <p:cNvSpPr>
            <a:spLocks noGrp="1"/>
          </p:cNvSpPr>
          <p:nvPr>
            <p:ph type="title"/>
          </p:nvPr>
        </p:nvSpPr>
        <p:spPr>
          <a:xfrm>
            <a:off x="680321" y="753228"/>
            <a:ext cx="9613861" cy="1080938"/>
          </a:xfrm>
        </p:spPr>
        <p:txBody>
          <a:bodyPr>
            <a:normAutofit/>
          </a:bodyPr>
          <a:lstStyle/>
          <a:p>
            <a:r>
              <a:rPr lang="tr-TR" dirty="0" err="1"/>
              <a:t>Testing</a:t>
            </a:r>
            <a:r>
              <a:rPr lang="tr-TR" dirty="0"/>
              <a:t> </a:t>
            </a:r>
            <a:r>
              <a:rPr lang="tr-TR" dirty="0" err="1"/>
              <a:t>Overview</a:t>
            </a:r>
            <a:endParaRPr lang="tr-TR" dirty="0"/>
          </a:p>
        </p:txBody>
      </p:sp>
      <p:pic>
        <p:nvPicPr>
          <p:cNvPr id="16" name="İçerik Yer Tutucusu 15" descr="metin, ekran görüntüsü içeren bir resim&#10;&#10;Açıklama otomatik olarak oluşturuldu">
            <a:extLst>
              <a:ext uri="{FF2B5EF4-FFF2-40B4-BE49-F238E27FC236}">
                <a16:creationId xmlns:a16="http://schemas.microsoft.com/office/drawing/2014/main" id="{3BFF7BD5-94C1-4BF7-F836-A6AFA6EB5B3A}"/>
              </a:ext>
            </a:extLst>
          </p:cNvPr>
          <p:cNvPicPr>
            <a:picLocks noGrp="1" noChangeAspect="1"/>
          </p:cNvPicPr>
          <p:nvPr>
            <p:ph idx="1"/>
          </p:nvPr>
        </p:nvPicPr>
        <p:blipFill>
          <a:blip r:embed="rId2"/>
          <a:stretch>
            <a:fillRect/>
          </a:stretch>
        </p:blipFill>
        <p:spPr>
          <a:xfrm>
            <a:off x="680320" y="2003425"/>
            <a:ext cx="7346079" cy="4832043"/>
          </a:xfrm>
        </p:spPr>
      </p:pic>
    </p:spTree>
    <p:extLst>
      <p:ext uri="{BB962C8B-B14F-4D97-AF65-F5344CB8AC3E}">
        <p14:creationId xmlns:p14="http://schemas.microsoft.com/office/powerpoint/2010/main" val="20095846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40EEA84-A3EC-5052-CE30-43B2CDC6BFBB}"/>
              </a:ext>
            </a:extLst>
          </p:cNvPr>
          <p:cNvSpPr>
            <a:spLocks noGrp="1"/>
          </p:cNvSpPr>
          <p:nvPr>
            <p:ph type="title"/>
          </p:nvPr>
        </p:nvSpPr>
        <p:spPr>
          <a:xfrm>
            <a:off x="680321" y="753228"/>
            <a:ext cx="9613861" cy="1080938"/>
          </a:xfrm>
        </p:spPr>
        <p:txBody>
          <a:bodyPr>
            <a:normAutofit/>
          </a:bodyPr>
          <a:lstStyle/>
          <a:p>
            <a:r>
              <a:rPr lang="tr-TR" dirty="0" err="1"/>
              <a:t>Testing</a:t>
            </a:r>
            <a:r>
              <a:rPr lang="tr-TR" dirty="0"/>
              <a:t> </a:t>
            </a:r>
            <a:r>
              <a:rPr lang="tr-TR" dirty="0" err="1"/>
              <a:t>Overview</a:t>
            </a:r>
            <a:endParaRPr lang="tr-TR" dirty="0"/>
          </a:p>
        </p:txBody>
      </p:sp>
      <p:pic>
        <p:nvPicPr>
          <p:cNvPr id="6" name="İçerik Yer Tutucusu 5" descr="metin, ekran görüntüsü, yazı tipi içeren bir resim&#10;&#10;Açıklama otomatik olarak oluşturuldu">
            <a:extLst>
              <a:ext uri="{FF2B5EF4-FFF2-40B4-BE49-F238E27FC236}">
                <a16:creationId xmlns:a16="http://schemas.microsoft.com/office/drawing/2014/main" id="{2CD2F5C8-57DB-6619-02FF-3CB175A2ACB0}"/>
              </a:ext>
            </a:extLst>
          </p:cNvPr>
          <p:cNvPicPr>
            <a:picLocks noGrp="1" noChangeAspect="1"/>
          </p:cNvPicPr>
          <p:nvPr>
            <p:ph idx="1"/>
          </p:nvPr>
        </p:nvPicPr>
        <p:blipFill>
          <a:blip r:embed="rId2"/>
          <a:stretch>
            <a:fillRect/>
          </a:stretch>
        </p:blipFill>
        <p:spPr>
          <a:xfrm>
            <a:off x="361950" y="2063111"/>
            <a:ext cx="9504027" cy="4375789"/>
          </a:xfrm>
        </p:spPr>
      </p:pic>
    </p:spTree>
    <p:extLst>
      <p:ext uri="{BB962C8B-B14F-4D97-AF65-F5344CB8AC3E}">
        <p14:creationId xmlns:p14="http://schemas.microsoft.com/office/powerpoint/2010/main" val="5320085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40EEA84-A3EC-5052-CE30-43B2CDC6BFBB}"/>
              </a:ext>
            </a:extLst>
          </p:cNvPr>
          <p:cNvSpPr>
            <a:spLocks noGrp="1"/>
          </p:cNvSpPr>
          <p:nvPr>
            <p:ph type="title"/>
          </p:nvPr>
        </p:nvSpPr>
        <p:spPr>
          <a:xfrm>
            <a:off x="680321" y="753228"/>
            <a:ext cx="9613861" cy="1080938"/>
          </a:xfrm>
        </p:spPr>
        <p:txBody>
          <a:bodyPr>
            <a:normAutofit/>
          </a:bodyPr>
          <a:lstStyle/>
          <a:p>
            <a:r>
              <a:rPr lang="tr-TR" dirty="0" err="1"/>
              <a:t>Testing</a:t>
            </a:r>
            <a:r>
              <a:rPr lang="tr-TR" dirty="0"/>
              <a:t> </a:t>
            </a:r>
            <a:r>
              <a:rPr lang="tr-TR" dirty="0" err="1"/>
              <a:t>Overview</a:t>
            </a:r>
            <a:endParaRPr lang="tr-TR" dirty="0"/>
          </a:p>
        </p:txBody>
      </p:sp>
      <p:sp>
        <p:nvSpPr>
          <p:cNvPr id="4" name="İçerik Yer Tutucusu 3">
            <a:extLst>
              <a:ext uri="{FF2B5EF4-FFF2-40B4-BE49-F238E27FC236}">
                <a16:creationId xmlns:a16="http://schemas.microsoft.com/office/drawing/2014/main" id="{25571294-55D7-22C9-72CA-37A8B7B035DE}"/>
              </a:ext>
            </a:extLst>
          </p:cNvPr>
          <p:cNvSpPr>
            <a:spLocks noGrp="1"/>
          </p:cNvSpPr>
          <p:nvPr>
            <p:ph idx="1"/>
          </p:nvPr>
        </p:nvSpPr>
        <p:spPr>
          <a:xfrm>
            <a:off x="680321" y="2521527"/>
            <a:ext cx="9613861" cy="3414662"/>
          </a:xfrm>
        </p:spPr>
        <p:txBody>
          <a:bodyPr/>
          <a:lstStyle/>
          <a:p>
            <a:pPr marL="0" indent="0">
              <a:buNone/>
            </a:pPr>
            <a:r>
              <a:rPr lang="en-US" sz="3600" b="0" i="0" dirty="0" err="1">
                <a:solidFill>
                  <a:schemeClr val="bg1"/>
                </a:solidFill>
                <a:effectLst/>
                <a:latin typeface="gg sans"/>
              </a:rPr>
              <a:t>ReviewSubmissionTest</a:t>
            </a:r>
            <a:r>
              <a:rPr lang="en-US" sz="3600" b="0" i="0" dirty="0">
                <a:solidFill>
                  <a:schemeClr val="bg1"/>
                </a:solidFill>
                <a:effectLst/>
                <a:latin typeface="gg sans"/>
              </a:rPr>
              <a:t> Class: </a:t>
            </a:r>
            <a:endParaRPr lang="tr-TR" sz="3600" b="0" i="0" dirty="0">
              <a:solidFill>
                <a:schemeClr val="bg1"/>
              </a:solidFill>
              <a:effectLst/>
              <a:latin typeface="gg sans"/>
            </a:endParaRPr>
          </a:p>
          <a:p>
            <a:r>
              <a:rPr lang="en-US" b="0" i="0" dirty="0">
                <a:solidFill>
                  <a:schemeClr val="bg1"/>
                </a:solidFill>
                <a:effectLst/>
                <a:latin typeface="gg sans"/>
              </a:rPr>
              <a:t>Successful Review Submission: </a:t>
            </a:r>
            <a:r>
              <a:rPr lang="en-US" b="0" i="0" dirty="0">
                <a:solidFill>
                  <a:srgbClr val="DBDEE1"/>
                </a:solidFill>
                <a:effectLst/>
                <a:latin typeface="gg sans"/>
              </a:rPr>
              <a:t>If both mark and review fields are filled and the mark is between 0 and 100, the review should be successfully submitted. </a:t>
            </a:r>
            <a:endParaRPr lang="tr-TR" b="0" i="0" dirty="0">
              <a:solidFill>
                <a:srgbClr val="DBDEE1"/>
              </a:solidFill>
              <a:effectLst/>
              <a:latin typeface="gg sans"/>
            </a:endParaRPr>
          </a:p>
          <a:p>
            <a:r>
              <a:rPr lang="en-US" b="0" i="0" dirty="0">
                <a:solidFill>
                  <a:schemeClr val="bg1"/>
                </a:solidFill>
                <a:effectLst/>
                <a:latin typeface="gg sans"/>
              </a:rPr>
              <a:t>Empty Fields: </a:t>
            </a:r>
            <a:r>
              <a:rPr lang="en-US" b="0" i="0" dirty="0">
                <a:solidFill>
                  <a:srgbClr val="DBDEE1"/>
                </a:solidFill>
                <a:effectLst/>
                <a:latin typeface="gg sans"/>
              </a:rPr>
              <a:t>If either mark or review fields are empty, an error message should be returned. </a:t>
            </a:r>
            <a:endParaRPr lang="tr-TR" b="0" i="0" dirty="0">
              <a:solidFill>
                <a:srgbClr val="DBDEE1"/>
              </a:solidFill>
              <a:effectLst/>
              <a:latin typeface="gg sans"/>
            </a:endParaRPr>
          </a:p>
          <a:p>
            <a:r>
              <a:rPr lang="en-US" b="0" i="0" dirty="0">
                <a:solidFill>
                  <a:schemeClr val="bg1"/>
                </a:solidFill>
                <a:effectLst/>
                <a:latin typeface="gg sans"/>
              </a:rPr>
              <a:t>Invalid Mark: </a:t>
            </a:r>
            <a:r>
              <a:rPr lang="en-US" b="0" i="0" dirty="0">
                <a:solidFill>
                  <a:srgbClr val="DBDEE1"/>
                </a:solidFill>
                <a:effectLst/>
                <a:latin typeface="gg sans"/>
              </a:rPr>
              <a:t>If the mark is not between 0 and 100, an error message should be returned.</a:t>
            </a:r>
            <a:endParaRPr lang="tr-TR" dirty="0"/>
          </a:p>
        </p:txBody>
      </p:sp>
    </p:spTree>
    <p:extLst>
      <p:ext uri="{BB962C8B-B14F-4D97-AF65-F5344CB8AC3E}">
        <p14:creationId xmlns:p14="http://schemas.microsoft.com/office/powerpoint/2010/main" val="36101184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D8DF5C3E-BDAB-40E6-A40B-8C05D8CD3F5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a:gradFill>
            <a:gsLst>
              <a:gs pos="0">
                <a:srgbClr val="F78925"/>
              </a:gs>
              <a:gs pos="50000">
                <a:srgbClr val="D54209"/>
              </a:gs>
              <a:gs pos="100000">
                <a:srgbClr val="8D0000"/>
              </a:gs>
            </a:gsLst>
            <a:lin ang="2520000" scaled="0"/>
          </a:gradFill>
        </p:spPr>
      </p:pic>
      <p:pic>
        <p:nvPicPr>
          <p:cNvPr id="27" name="Picture 26">
            <a:extLst>
              <a:ext uri="{FF2B5EF4-FFF2-40B4-BE49-F238E27FC236}">
                <a16:creationId xmlns:a16="http://schemas.microsoft.com/office/drawing/2014/main" id="{9D90C31A-86E3-472B-B929-496667598EF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9" name="Rectangle 28">
            <a:extLst>
              <a:ext uri="{FF2B5EF4-FFF2-40B4-BE49-F238E27FC236}">
                <a16:creationId xmlns:a16="http://schemas.microsoft.com/office/drawing/2014/main" id="{9DD3589A-DB65-424B-ACF1-5C8155F1C3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0"/>
            <a:ext cx="6096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9F784D76-D302-4160-A2D4-C2F4AB76D4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6412862" cy="1368198"/>
          </a:xfrm>
          <a:prstGeom prst="rect">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tr-TR"/>
          </a:p>
        </p:txBody>
      </p:sp>
      <p:sp>
        <p:nvSpPr>
          <p:cNvPr id="2" name="Başlık 1">
            <a:extLst>
              <a:ext uri="{FF2B5EF4-FFF2-40B4-BE49-F238E27FC236}">
                <a16:creationId xmlns:a16="http://schemas.microsoft.com/office/drawing/2014/main" id="{640EEA84-A3EC-5052-CE30-43B2CDC6BFBB}"/>
              </a:ext>
            </a:extLst>
          </p:cNvPr>
          <p:cNvSpPr>
            <a:spLocks noGrp="1"/>
          </p:cNvSpPr>
          <p:nvPr>
            <p:ph type="title"/>
          </p:nvPr>
        </p:nvSpPr>
        <p:spPr>
          <a:xfrm>
            <a:off x="680321" y="753228"/>
            <a:ext cx="5584677" cy="1080938"/>
          </a:xfrm>
        </p:spPr>
        <p:txBody>
          <a:bodyPr>
            <a:normAutofit/>
          </a:bodyPr>
          <a:lstStyle/>
          <a:p>
            <a:r>
              <a:rPr lang="tr-TR">
                <a:solidFill>
                  <a:srgbClr val="FFFFFF"/>
                </a:solidFill>
              </a:rPr>
              <a:t>Testing Overview</a:t>
            </a:r>
          </a:p>
        </p:txBody>
      </p:sp>
      <p:pic>
        <p:nvPicPr>
          <p:cNvPr id="33" name="Picture 32">
            <a:extLst>
              <a:ext uri="{FF2B5EF4-FFF2-40B4-BE49-F238E27FC236}">
                <a16:creationId xmlns:a16="http://schemas.microsoft.com/office/drawing/2014/main" id="{608D9710-1A5F-4D24-B654-F2081DE6014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 y="1970241"/>
            <a:ext cx="6409944" cy="258395"/>
          </a:xfrm>
          <a:prstGeom prst="rect">
            <a:avLst/>
          </a:prstGeom>
        </p:spPr>
      </p:pic>
      <p:sp>
        <p:nvSpPr>
          <p:cNvPr id="24" name="Content Placeholder 21">
            <a:extLst>
              <a:ext uri="{FF2B5EF4-FFF2-40B4-BE49-F238E27FC236}">
                <a16:creationId xmlns:a16="http://schemas.microsoft.com/office/drawing/2014/main" id="{312C1E4D-EAB8-BF3F-4319-EF70B370D6FE}"/>
              </a:ext>
            </a:extLst>
          </p:cNvPr>
          <p:cNvSpPr>
            <a:spLocks noGrp="1"/>
          </p:cNvSpPr>
          <p:nvPr>
            <p:ph idx="1"/>
          </p:nvPr>
        </p:nvSpPr>
        <p:spPr>
          <a:xfrm>
            <a:off x="680321" y="2336873"/>
            <a:ext cx="5104843" cy="3599316"/>
          </a:xfrm>
        </p:spPr>
        <p:txBody>
          <a:bodyPr>
            <a:normAutofit/>
          </a:bodyPr>
          <a:lstStyle/>
          <a:p>
            <a:pPr marL="0" indent="0">
              <a:buNone/>
            </a:pPr>
            <a:r>
              <a:rPr lang="en-US" sz="3600" b="0" i="0" dirty="0" err="1">
                <a:effectLst/>
                <a:latin typeface="gg sans"/>
              </a:rPr>
              <a:t>ReviewDisplayTest</a:t>
            </a:r>
            <a:r>
              <a:rPr lang="en-US" sz="3600" b="0" i="0" dirty="0">
                <a:effectLst/>
                <a:latin typeface="gg sans"/>
              </a:rPr>
              <a:t> Class: </a:t>
            </a:r>
            <a:endParaRPr lang="tr-TR" sz="3600" b="0" i="0" dirty="0">
              <a:effectLst/>
              <a:latin typeface="gg sans"/>
            </a:endParaRPr>
          </a:p>
          <a:p>
            <a:r>
              <a:rPr lang="en-US" b="0" i="0" dirty="0">
                <a:effectLst/>
                <a:latin typeface="gg sans"/>
              </a:rPr>
              <a:t>Display Review Content: </a:t>
            </a:r>
            <a:r>
              <a:rPr lang="en-US" b="0" i="0" dirty="0">
                <a:solidFill>
                  <a:srgbClr val="DBDEE1"/>
                </a:solidFill>
                <a:effectLst/>
                <a:latin typeface="gg sans"/>
              </a:rPr>
              <a:t>If a file exists and its content can be read correctly, it should display the content properly. </a:t>
            </a:r>
            <a:endParaRPr lang="tr-TR" b="0" i="0" dirty="0">
              <a:solidFill>
                <a:srgbClr val="DBDEE1"/>
              </a:solidFill>
              <a:effectLst/>
              <a:latin typeface="gg sans"/>
            </a:endParaRPr>
          </a:p>
          <a:p>
            <a:r>
              <a:rPr lang="en-US" b="0" i="0" dirty="0">
                <a:effectLst/>
                <a:latin typeface="gg sans"/>
              </a:rPr>
              <a:t>No Review File: </a:t>
            </a:r>
            <a:r>
              <a:rPr lang="en-US" b="0" i="0" dirty="0">
                <a:solidFill>
                  <a:srgbClr val="DBDEE1"/>
                </a:solidFill>
                <a:effectLst/>
                <a:latin typeface="gg sans"/>
              </a:rPr>
              <a:t>If no review file exists, it should display the message "No review has been added yet." </a:t>
            </a:r>
            <a:br>
              <a:rPr lang="en-US" dirty="0"/>
            </a:br>
            <a:endParaRPr lang="en-US" dirty="0">
              <a:solidFill>
                <a:srgbClr val="FFFFFF"/>
              </a:solidFill>
            </a:endParaRPr>
          </a:p>
        </p:txBody>
      </p:sp>
      <p:sp useBgFill="1">
        <p:nvSpPr>
          <p:cNvPr id="35" name="Rectangle 34">
            <a:extLst>
              <a:ext uri="{FF2B5EF4-FFF2-40B4-BE49-F238E27FC236}">
                <a16:creationId xmlns:a16="http://schemas.microsoft.com/office/drawing/2014/main" id="{2B57E7D2-A94B-4A8D-B58F-D3E30C235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33163" y="642795"/>
            <a:ext cx="4812406" cy="5575125"/>
          </a:xfrm>
          <a:prstGeom prst="rect">
            <a:avLst/>
          </a:prstGeom>
          <a:ln>
            <a:noFill/>
          </a:ln>
          <a:effectLst>
            <a:outerShdw blurRad="76200" dist="63500" dir="5040000" algn="t" rotWithShape="0">
              <a:prstClr val="black">
                <a:alpha val="4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İçerik Yer Tutucusu 17" descr="metin, ekran görüntüsü, yazılım içeren bir resim&#10;&#10;Açıklama otomatik olarak oluşturuldu">
            <a:extLst>
              <a:ext uri="{FF2B5EF4-FFF2-40B4-BE49-F238E27FC236}">
                <a16:creationId xmlns:a16="http://schemas.microsoft.com/office/drawing/2014/main" id="{D2BF04B7-8886-9A8E-0183-B53DD2A1E525}"/>
              </a:ext>
            </a:extLst>
          </p:cNvPr>
          <p:cNvPicPr>
            <a:picLocks noChangeAspect="1"/>
          </p:cNvPicPr>
          <p:nvPr/>
        </p:nvPicPr>
        <p:blipFill>
          <a:blip r:embed="rId4"/>
          <a:stretch>
            <a:fillRect/>
          </a:stretch>
        </p:blipFill>
        <p:spPr>
          <a:xfrm>
            <a:off x="6264998" y="609599"/>
            <a:ext cx="5774888" cy="6105526"/>
          </a:xfrm>
          <a:prstGeom prst="rect">
            <a:avLst/>
          </a:prstGeom>
          <a:ln>
            <a:noFill/>
          </a:ln>
          <a:effectLst/>
        </p:spPr>
      </p:pic>
    </p:spTree>
    <p:extLst>
      <p:ext uri="{BB962C8B-B14F-4D97-AF65-F5344CB8AC3E}">
        <p14:creationId xmlns:p14="http://schemas.microsoft.com/office/powerpoint/2010/main" val="3185056914"/>
      </p:ext>
    </p:extLst>
  </p:cSld>
  <p:clrMapOvr>
    <a:overrideClrMapping bg1="lt1" tx1="dk1" bg2="lt2" tx2="dk2" accent1="accent1" accent2="accent2" accent3="accent3" accent4="accent4" accent5="accent5" accent6="accent6" hlink="hlink" folHlink="folHlink"/>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5321D838-2C7E-4177-9DD3-DAC78324A2B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1" name="Picture 10">
            <a:extLst>
              <a:ext uri="{FF2B5EF4-FFF2-40B4-BE49-F238E27FC236}">
                <a16:creationId xmlns:a16="http://schemas.microsoft.com/office/drawing/2014/main" id="{0146E45C-1450-4186-B501-74F221F897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13" name="Picture 12">
            <a:extLst>
              <a:ext uri="{FF2B5EF4-FFF2-40B4-BE49-F238E27FC236}">
                <a16:creationId xmlns:a16="http://schemas.microsoft.com/office/drawing/2014/main" id="{EEDDA48B-BC04-4915-ADA3-A1A9522EB0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15" name="Rectangle 14">
            <a:extLst>
              <a:ext uri="{FF2B5EF4-FFF2-40B4-BE49-F238E27FC236}">
                <a16:creationId xmlns:a16="http://schemas.microsoft.com/office/drawing/2014/main" id="{78C9D07A-5A22-4E55-B18A-47CF07E50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tr-TR"/>
          </a:p>
        </p:txBody>
      </p:sp>
      <p:sp>
        <p:nvSpPr>
          <p:cNvPr id="17" name="Rectangle 16">
            <a:extLst>
              <a:ext uri="{FF2B5EF4-FFF2-40B4-BE49-F238E27FC236}">
                <a16:creationId xmlns:a16="http://schemas.microsoft.com/office/drawing/2014/main" id="{3D71E629-0739-4A59-972B-A9E9A4500E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tr-TR"/>
          </a:p>
        </p:txBody>
      </p:sp>
      <p:pic>
        <p:nvPicPr>
          <p:cNvPr id="19" name="Picture 18">
            <a:extLst>
              <a:ext uri="{FF2B5EF4-FFF2-40B4-BE49-F238E27FC236}">
                <a16:creationId xmlns:a16="http://schemas.microsoft.com/office/drawing/2014/main" id="{AF9C2BBD-AAF7-4C85-9BE4-E4C2F52353F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a:gradFill>
            <a:gsLst>
              <a:gs pos="0">
                <a:srgbClr val="F78925"/>
              </a:gs>
              <a:gs pos="50000">
                <a:srgbClr val="D54209"/>
              </a:gs>
              <a:gs pos="100000">
                <a:srgbClr val="8D0000"/>
              </a:gs>
            </a:gsLst>
            <a:lin ang="2520000" scaled="0"/>
          </a:gradFill>
        </p:spPr>
      </p:pic>
      <p:pic>
        <p:nvPicPr>
          <p:cNvPr id="21" name="Picture 20">
            <a:extLst>
              <a:ext uri="{FF2B5EF4-FFF2-40B4-BE49-F238E27FC236}">
                <a16:creationId xmlns:a16="http://schemas.microsoft.com/office/drawing/2014/main" id="{AEEF8B78-E487-4E1A-8945-35B4041B02A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3" name="Rectangle 22">
            <a:extLst>
              <a:ext uri="{FF2B5EF4-FFF2-40B4-BE49-F238E27FC236}">
                <a16:creationId xmlns:a16="http://schemas.microsoft.com/office/drawing/2014/main" id="{B9B4F0B3-5A15-4AAD-B054-8BA9209872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44527" y="0"/>
            <a:ext cx="755294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24">
            <a:extLst>
              <a:ext uri="{FF2B5EF4-FFF2-40B4-BE49-F238E27FC236}">
                <a16:creationId xmlns:a16="http://schemas.microsoft.com/office/drawing/2014/main" id="{CCA43FE3-BC3A-4163-B2D9-721AA0F6F4D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cstate="print">
            <a:extLst>
              <a:ext uri="{28A0092B-C50C-407E-A947-70E740481C1C}">
                <a14:useLocalDpi xmlns:a14="http://schemas.microsoft.com/office/drawing/2010/main" val="0"/>
              </a:ext>
            </a:extLst>
          </a:blip>
          <a:stretch>
            <a:fillRect/>
          </a:stretch>
        </p:blipFill>
        <p:spPr>
          <a:xfrm>
            <a:off x="1" y="5006045"/>
            <a:ext cx="4965192" cy="144049"/>
          </a:xfrm>
          <a:prstGeom prst="rect">
            <a:avLst/>
          </a:prstGeom>
        </p:spPr>
      </p:pic>
      <p:sp>
        <p:nvSpPr>
          <p:cNvPr id="27" name="Rectangle 26">
            <a:extLst>
              <a:ext uri="{FF2B5EF4-FFF2-40B4-BE49-F238E27FC236}">
                <a16:creationId xmlns:a16="http://schemas.microsoft.com/office/drawing/2014/main" id="{488AAD42-9F71-4F14-AE1E-C05DCFC606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838764"/>
            <a:ext cx="4964567" cy="3180473"/>
          </a:xfrm>
          <a:prstGeom prst="rect">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tr-TR"/>
          </a:p>
        </p:txBody>
      </p:sp>
      <p:sp>
        <p:nvSpPr>
          <p:cNvPr id="2" name="Başlık 1">
            <a:extLst>
              <a:ext uri="{FF2B5EF4-FFF2-40B4-BE49-F238E27FC236}">
                <a16:creationId xmlns:a16="http://schemas.microsoft.com/office/drawing/2014/main" id="{640EEA84-A3EC-5052-CE30-43B2CDC6BFBB}"/>
              </a:ext>
            </a:extLst>
          </p:cNvPr>
          <p:cNvSpPr>
            <a:spLocks noGrp="1"/>
          </p:cNvSpPr>
          <p:nvPr>
            <p:ph type="title"/>
          </p:nvPr>
        </p:nvSpPr>
        <p:spPr>
          <a:xfrm>
            <a:off x="680322" y="2063262"/>
            <a:ext cx="3739278" cy="2661138"/>
          </a:xfrm>
        </p:spPr>
        <p:txBody>
          <a:bodyPr vert="horz" lIns="91440" tIns="45720" rIns="91440" bIns="45720" rtlCol="0" anchor="ctr">
            <a:normAutofit/>
          </a:bodyPr>
          <a:lstStyle/>
          <a:p>
            <a:pPr algn="r"/>
            <a:r>
              <a:rPr lang="en-US" sz="5400">
                <a:solidFill>
                  <a:srgbClr val="FFFFFF"/>
                </a:solidFill>
              </a:rPr>
              <a:t>Testing Overview</a:t>
            </a:r>
          </a:p>
        </p:txBody>
      </p:sp>
      <p:sp>
        <p:nvSpPr>
          <p:cNvPr id="29" name="Rectangle 28">
            <a:extLst>
              <a:ext uri="{FF2B5EF4-FFF2-40B4-BE49-F238E27FC236}">
                <a16:creationId xmlns:a16="http://schemas.microsoft.com/office/drawing/2014/main" id="{61B962C9-BE53-4915-9C0C-B53DCD378D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76090" y="642795"/>
            <a:ext cx="6272654" cy="5575126"/>
          </a:xfrm>
          <a:prstGeom prst="rect">
            <a:avLst/>
          </a:prstGeom>
          <a:solidFill>
            <a:schemeClr val="bg1"/>
          </a:solidFill>
          <a:ln>
            <a:noFill/>
          </a:ln>
          <a:effectLst>
            <a:outerShdw blurRad="76200" dist="63500" dir="5040000" algn="t" rotWithShape="0">
              <a:prstClr val="black">
                <a:alpha val="4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Resim 3" descr="metin, ekran görüntüsü, yazılım içeren bir resim&#10;&#10;Açıklama otomatik olarak oluşturuldu">
            <a:extLst>
              <a:ext uri="{FF2B5EF4-FFF2-40B4-BE49-F238E27FC236}">
                <a16:creationId xmlns:a16="http://schemas.microsoft.com/office/drawing/2014/main" id="{118C3DAA-6092-E6D5-274F-109B0520759A}"/>
              </a:ext>
            </a:extLst>
          </p:cNvPr>
          <p:cNvPicPr>
            <a:picLocks noChangeAspect="1"/>
          </p:cNvPicPr>
          <p:nvPr/>
        </p:nvPicPr>
        <p:blipFill>
          <a:blip r:embed="rId6"/>
          <a:stretch>
            <a:fillRect/>
          </a:stretch>
        </p:blipFill>
        <p:spPr>
          <a:xfrm>
            <a:off x="5099920" y="477019"/>
            <a:ext cx="7017643" cy="5886450"/>
          </a:xfrm>
          <a:prstGeom prst="rect">
            <a:avLst/>
          </a:prstGeom>
          <a:ln>
            <a:noFill/>
          </a:ln>
          <a:effectLst/>
        </p:spPr>
      </p:pic>
    </p:spTree>
    <p:extLst>
      <p:ext uri="{BB962C8B-B14F-4D97-AF65-F5344CB8AC3E}">
        <p14:creationId xmlns:p14="http://schemas.microsoft.com/office/powerpoint/2010/main" val="881002047"/>
      </p:ext>
    </p:extLst>
  </p:cSld>
  <p:clrMapOvr>
    <a:overrideClrMapping bg1="lt1" tx1="dk1" bg2="lt2" tx2="dk2" accent1="accent1" accent2="accent2" accent3="accent3" accent4="accent4" accent5="accent5" accent6="accent6" hlink="hlink" folHlink="folHlink"/>
  </p:clrMapOvr>
</p:sld>
</file>

<file path=ppt/slides/slide2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40EEA84-A3EC-5052-CE30-43B2CDC6BFBB}"/>
              </a:ext>
            </a:extLst>
          </p:cNvPr>
          <p:cNvSpPr>
            <a:spLocks noGrp="1"/>
          </p:cNvSpPr>
          <p:nvPr>
            <p:ph type="title"/>
          </p:nvPr>
        </p:nvSpPr>
        <p:spPr>
          <a:xfrm>
            <a:off x="680321" y="753228"/>
            <a:ext cx="9613861" cy="1080938"/>
          </a:xfrm>
        </p:spPr>
        <p:txBody>
          <a:bodyPr>
            <a:normAutofit/>
          </a:bodyPr>
          <a:lstStyle/>
          <a:p>
            <a:r>
              <a:rPr lang="tr-TR"/>
              <a:t>Testing Overview</a:t>
            </a:r>
            <a:endParaRPr lang="tr-TR" dirty="0"/>
          </a:p>
        </p:txBody>
      </p:sp>
      <p:pic>
        <p:nvPicPr>
          <p:cNvPr id="17" name="İçerik Yer Tutucusu 16" descr="metin, ekran görüntüsü, yazılım içeren bir resim&#10;&#10;Açıklama otomatik olarak oluşturuldu">
            <a:extLst>
              <a:ext uri="{FF2B5EF4-FFF2-40B4-BE49-F238E27FC236}">
                <a16:creationId xmlns:a16="http://schemas.microsoft.com/office/drawing/2014/main" id="{94515D84-62F6-C2E6-CD0E-DACF7621E2CF}"/>
              </a:ext>
            </a:extLst>
          </p:cNvPr>
          <p:cNvPicPr>
            <a:picLocks noGrp="1" noChangeAspect="1"/>
          </p:cNvPicPr>
          <p:nvPr>
            <p:ph idx="1"/>
          </p:nvPr>
        </p:nvPicPr>
        <p:blipFill>
          <a:blip r:embed="rId2"/>
          <a:stretch>
            <a:fillRect/>
          </a:stretch>
        </p:blipFill>
        <p:spPr>
          <a:xfrm>
            <a:off x="542195" y="2026575"/>
            <a:ext cx="6000778" cy="4831425"/>
          </a:xfrm>
        </p:spPr>
      </p:pic>
      <p:pic>
        <p:nvPicPr>
          <p:cNvPr id="21" name="Resim 20" descr="metin, ekran görüntüsü, yazı tipi içeren bir resim&#10;&#10;Açıklama otomatik olarak oluşturuldu">
            <a:extLst>
              <a:ext uri="{FF2B5EF4-FFF2-40B4-BE49-F238E27FC236}">
                <a16:creationId xmlns:a16="http://schemas.microsoft.com/office/drawing/2014/main" id="{A2AF9172-5AE4-2411-2DCD-17EBB106B3D1}"/>
              </a:ext>
            </a:extLst>
          </p:cNvPr>
          <p:cNvPicPr>
            <a:picLocks noChangeAspect="1"/>
          </p:cNvPicPr>
          <p:nvPr/>
        </p:nvPicPr>
        <p:blipFill>
          <a:blip r:embed="rId3"/>
          <a:stretch>
            <a:fillRect/>
          </a:stretch>
        </p:blipFill>
        <p:spPr>
          <a:xfrm>
            <a:off x="6900117" y="2066584"/>
            <a:ext cx="4332167" cy="983325"/>
          </a:xfrm>
          <a:prstGeom prst="rect">
            <a:avLst/>
          </a:prstGeom>
        </p:spPr>
      </p:pic>
      <p:sp>
        <p:nvSpPr>
          <p:cNvPr id="23" name="Content Placeholder 7">
            <a:extLst>
              <a:ext uri="{FF2B5EF4-FFF2-40B4-BE49-F238E27FC236}">
                <a16:creationId xmlns:a16="http://schemas.microsoft.com/office/drawing/2014/main" id="{DFAFBAD7-28B2-C701-78DF-2BCFBE6B4464}"/>
              </a:ext>
            </a:extLst>
          </p:cNvPr>
          <p:cNvSpPr txBox="1">
            <a:spLocks/>
          </p:cNvSpPr>
          <p:nvPr/>
        </p:nvSpPr>
        <p:spPr>
          <a:xfrm>
            <a:off x="6662021" y="3049909"/>
            <a:ext cx="5104843" cy="35993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3600" dirty="0" err="1">
                <a:solidFill>
                  <a:schemeClr val="bg1"/>
                </a:solidFill>
                <a:latin typeface="gg sans"/>
              </a:rPr>
              <a:t>UserAuthenticationTest</a:t>
            </a:r>
            <a:r>
              <a:rPr lang="en-US" sz="3600" dirty="0">
                <a:solidFill>
                  <a:schemeClr val="bg1"/>
                </a:solidFill>
                <a:latin typeface="gg sans"/>
              </a:rPr>
              <a:t> Class: </a:t>
            </a:r>
            <a:endParaRPr lang="tr-TR" sz="3600" dirty="0">
              <a:solidFill>
                <a:schemeClr val="bg1"/>
              </a:solidFill>
              <a:latin typeface="gg sans"/>
            </a:endParaRPr>
          </a:p>
          <a:p>
            <a:r>
              <a:rPr lang="en-US" dirty="0">
                <a:solidFill>
                  <a:schemeClr val="bg1"/>
                </a:solidFill>
                <a:latin typeface="gg sans"/>
              </a:rPr>
              <a:t>Sign Up Process: </a:t>
            </a:r>
            <a:r>
              <a:rPr lang="en-US" dirty="0">
                <a:solidFill>
                  <a:srgbClr val="DBDEE1"/>
                </a:solidFill>
                <a:latin typeface="gg sans"/>
              </a:rPr>
              <a:t>If the sign-up process is successful, a success </a:t>
            </a:r>
            <a:r>
              <a:rPr lang="en-US" dirty="0">
                <a:latin typeface="gg sans"/>
              </a:rPr>
              <a:t>message should be returned. </a:t>
            </a:r>
            <a:endParaRPr lang="tr-TR" dirty="0">
              <a:latin typeface="gg sans"/>
            </a:endParaRPr>
          </a:p>
          <a:p>
            <a:r>
              <a:rPr lang="en-US" dirty="0">
                <a:solidFill>
                  <a:schemeClr val="bg1"/>
                </a:solidFill>
                <a:latin typeface="gg sans"/>
              </a:rPr>
              <a:t>Sign In Process: </a:t>
            </a:r>
            <a:r>
              <a:rPr lang="en-US" dirty="0">
                <a:solidFill>
                  <a:srgbClr val="DBDEE1"/>
                </a:solidFill>
                <a:latin typeface="gg sans"/>
              </a:rPr>
              <a:t>If the sign-in process is successful, a success message should be returned.</a:t>
            </a:r>
            <a:endParaRPr lang="en-US" dirty="0">
              <a:solidFill>
                <a:srgbClr val="FFFFFF"/>
              </a:solidFill>
            </a:endParaRPr>
          </a:p>
        </p:txBody>
      </p:sp>
    </p:spTree>
    <p:extLst>
      <p:ext uri="{BB962C8B-B14F-4D97-AF65-F5344CB8AC3E}">
        <p14:creationId xmlns:p14="http://schemas.microsoft.com/office/powerpoint/2010/main" val="40025404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t>Software Architecture </a:t>
            </a:r>
            <a:r>
              <a:rPr lang="tr-TR" dirty="0" err="1"/>
              <a:t>Representation</a:t>
            </a:r>
            <a:endParaRPr lang="tr-TR" dirty="0"/>
          </a:p>
        </p:txBody>
      </p:sp>
      <p:pic>
        <p:nvPicPr>
          <p:cNvPr id="4" name="İçerik Yer Tutucusu 3"/>
          <p:cNvPicPr>
            <a:picLocks noGrp="1" noChangeAspect="1"/>
          </p:cNvPicPr>
          <p:nvPr>
            <p:ph idx="1"/>
          </p:nvPr>
        </p:nvPicPr>
        <p:blipFill>
          <a:blip r:embed="rId2"/>
          <a:stretch>
            <a:fillRect/>
          </a:stretch>
        </p:blipFill>
        <p:spPr>
          <a:xfrm>
            <a:off x="725075" y="2585427"/>
            <a:ext cx="9525825" cy="3101609"/>
          </a:xfrm>
          <a:prstGeom prst="rect">
            <a:avLst/>
          </a:prstGeom>
        </p:spPr>
      </p:pic>
    </p:spTree>
    <p:extLst>
      <p:ext uri="{BB962C8B-B14F-4D97-AF65-F5344CB8AC3E}">
        <p14:creationId xmlns:p14="http://schemas.microsoft.com/office/powerpoint/2010/main" val="272412518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5096F2C3-878E-A7BA-09F8-BCCB62DEF7E7}"/>
              </a:ext>
            </a:extLst>
          </p:cNvPr>
          <p:cNvSpPr>
            <a:spLocks noGrp="1"/>
          </p:cNvSpPr>
          <p:nvPr>
            <p:ph type="title"/>
          </p:nvPr>
        </p:nvSpPr>
        <p:spPr/>
        <p:txBody>
          <a:bodyPr/>
          <a:lstStyle/>
          <a:p>
            <a:r>
              <a:rPr lang="tr-TR" dirty="0"/>
              <a:t>Author Login Case</a:t>
            </a:r>
          </a:p>
        </p:txBody>
      </p:sp>
      <p:pic>
        <p:nvPicPr>
          <p:cNvPr id="5" name="İçerik Yer Tutucusu 4" descr="metin, mobilya, bilgisayar, ekran görüntüsü içeren bir resim&#10;&#10;Açıklama otomatik olarak oluşturuldu">
            <a:extLst>
              <a:ext uri="{FF2B5EF4-FFF2-40B4-BE49-F238E27FC236}">
                <a16:creationId xmlns:a16="http://schemas.microsoft.com/office/drawing/2014/main" id="{D6601754-6DC1-BC13-158C-702DECC931C8}"/>
              </a:ext>
            </a:extLst>
          </p:cNvPr>
          <p:cNvPicPr>
            <a:picLocks noGrp="1" noChangeAspect="1"/>
          </p:cNvPicPr>
          <p:nvPr>
            <p:ph idx="1"/>
          </p:nvPr>
        </p:nvPicPr>
        <p:blipFill>
          <a:blip r:embed="rId2"/>
          <a:stretch>
            <a:fillRect/>
          </a:stretch>
        </p:blipFill>
        <p:spPr>
          <a:xfrm>
            <a:off x="201167" y="2336800"/>
            <a:ext cx="4798484" cy="3598863"/>
          </a:xfrm>
        </p:spPr>
      </p:pic>
      <p:pic>
        <p:nvPicPr>
          <p:cNvPr id="7" name="Resim 6">
            <a:extLst>
              <a:ext uri="{FF2B5EF4-FFF2-40B4-BE49-F238E27FC236}">
                <a16:creationId xmlns:a16="http://schemas.microsoft.com/office/drawing/2014/main" id="{A282C6E4-900D-2AB1-EDEC-A5B8E5687C95}"/>
              </a:ext>
            </a:extLst>
          </p:cNvPr>
          <p:cNvPicPr>
            <a:picLocks noChangeAspect="1"/>
          </p:cNvPicPr>
          <p:nvPr/>
        </p:nvPicPr>
        <p:blipFill>
          <a:blip r:embed="rId3"/>
          <a:stretch>
            <a:fillRect/>
          </a:stretch>
        </p:blipFill>
        <p:spPr>
          <a:xfrm>
            <a:off x="109274" y="6104772"/>
            <a:ext cx="4982270" cy="323895"/>
          </a:xfrm>
          <a:prstGeom prst="rect">
            <a:avLst/>
          </a:prstGeom>
        </p:spPr>
      </p:pic>
      <p:pic>
        <p:nvPicPr>
          <p:cNvPr id="9" name="Resim 8" descr="metin, ekran görüntüsü, yazılım, web sitesi içeren bir resim&#10;&#10;Açıklama otomatik olarak oluşturuldu">
            <a:extLst>
              <a:ext uri="{FF2B5EF4-FFF2-40B4-BE49-F238E27FC236}">
                <a16:creationId xmlns:a16="http://schemas.microsoft.com/office/drawing/2014/main" id="{CD8103C5-AD76-7C7F-E4B2-CFF52FAE97FE}"/>
              </a:ext>
            </a:extLst>
          </p:cNvPr>
          <p:cNvPicPr>
            <a:picLocks noChangeAspect="1"/>
          </p:cNvPicPr>
          <p:nvPr/>
        </p:nvPicPr>
        <p:blipFill>
          <a:blip r:embed="rId4"/>
          <a:stretch>
            <a:fillRect/>
          </a:stretch>
        </p:blipFill>
        <p:spPr>
          <a:xfrm>
            <a:off x="5091544" y="2759166"/>
            <a:ext cx="6750495" cy="3176497"/>
          </a:xfrm>
          <a:prstGeom prst="rect">
            <a:avLst/>
          </a:prstGeom>
        </p:spPr>
      </p:pic>
    </p:spTree>
    <p:extLst>
      <p:ext uri="{BB962C8B-B14F-4D97-AF65-F5344CB8AC3E}">
        <p14:creationId xmlns:p14="http://schemas.microsoft.com/office/powerpoint/2010/main" val="199917318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5096F2C3-878E-A7BA-09F8-BCCB62DEF7E7}"/>
              </a:ext>
            </a:extLst>
          </p:cNvPr>
          <p:cNvSpPr>
            <a:spLocks noGrp="1"/>
          </p:cNvSpPr>
          <p:nvPr>
            <p:ph type="title"/>
          </p:nvPr>
        </p:nvSpPr>
        <p:spPr/>
        <p:txBody>
          <a:bodyPr/>
          <a:lstStyle/>
          <a:p>
            <a:r>
              <a:rPr lang="tr-TR" dirty="0" err="1"/>
              <a:t>Reviewer</a:t>
            </a:r>
            <a:r>
              <a:rPr lang="tr-TR" dirty="0"/>
              <a:t> Login Case</a:t>
            </a:r>
          </a:p>
        </p:txBody>
      </p:sp>
      <p:pic>
        <p:nvPicPr>
          <p:cNvPr id="5" name="İçerik Yer Tutucusu 4" descr="metin, ekran görüntüsü, yazı tipi, sayı, numara içeren bir resim&#10;&#10;Açıklama otomatik olarak oluşturuldu">
            <a:extLst>
              <a:ext uri="{FF2B5EF4-FFF2-40B4-BE49-F238E27FC236}">
                <a16:creationId xmlns:a16="http://schemas.microsoft.com/office/drawing/2014/main" id="{76D71ECA-CCA8-3C3D-839E-56CD7258F9EA}"/>
              </a:ext>
            </a:extLst>
          </p:cNvPr>
          <p:cNvPicPr>
            <a:picLocks noGrp="1" noChangeAspect="1"/>
          </p:cNvPicPr>
          <p:nvPr>
            <p:ph idx="1"/>
          </p:nvPr>
        </p:nvPicPr>
        <p:blipFill>
          <a:blip r:embed="rId2"/>
          <a:stretch>
            <a:fillRect/>
          </a:stretch>
        </p:blipFill>
        <p:spPr>
          <a:xfrm>
            <a:off x="26381" y="2253673"/>
            <a:ext cx="2801242" cy="3598863"/>
          </a:xfrm>
        </p:spPr>
      </p:pic>
      <p:pic>
        <p:nvPicPr>
          <p:cNvPr id="7" name="Resim 6" descr="giyim, metin, ekran görüntüsü, ayakkabı içeren bir resim&#10;&#10;Açıklama otomatik olarak oluşturuldu">
            <a:extLst>
              <a:ext uri="{FF2B5EF4-FFF2-40B4-BE49-F238E27FC236}">
                <a16:creationId xmlns:a16="http://schemas.microsoft.com/office/drawing/2014/main" id="{9F6C5F50-E4DB-0966-05BC-05E3E7F941AF}"/>
              </a:ext>
            </a:extLst>
          </p:cNvPr>
          <p:cNvPicPr>
            <a:picLocks noChangeAspect="1"/>
          </p:cNvPicPr>
          <p:nvPr/>
        </p:nvPicPr>
        <p:blipFill>
          <a:blip r:embed="rId3"/>
          <a:stretch>
            <a:fillRect/>
          </a:stretch>
        </p:blipFill>
        <p:spPr>
          <a:xfrm>
            <a:off x="2827623" y="2253673"/>
            <a:ext cx="4861553" cy="3143938"/>
          </a:xfrm>
          <a:prstGeom prst="rect">
            <a:avLst/>
          </a:prstGeom>
        </p:spPr>
      </p:pic>
      <p:pic>
        <p:nvPicPr>
          <p:cNvPr id="9" name="Resim 8" descr="metin, ekran görüntüsü, yazılım, multimedya yazılımı içeren bir resim&#10;&#10;Açıklama otomatik olarak oluşturuldu">
            <a:extLst>
              <a:ext uri="{FF2B5EF4-FFF2-40B4-BE49-F238E27FC236}">
                <a16:creationId xmlns:a16="http://schemas.microsoft.com/office/drawing/2014/main" id="{34532121-742B-7C6E-22DB-83D447EA71A1}"/>
              </a:ext>
            </a:extLst>
          </p:cNvPr>
          <p:cNvPicPr>
            <a:picLocks noChangeAspect="1"/>
          </p:cNvPicPr>
          <p:nvPr/>
        </p:nvPicPr>
        <p:blipFill>
          <a:blip r:embed="rId4"/>
          <a:stretch>
            <a:fillRect/>
          </a:stretch>
        </p:blipFill>
        <p:spPr>
          <a:xfrm>
            <a:off x="7689175" y="2409502"/>
            <a:ext cx="4474775" cy="2146456"/>
          </a:xfrm>
          <a:prstGeom prst="rect">
            <a:avLst/>
          </a:prstGeom>
        </p:spPr>
      </p:pic>
      <p:pic>
        <p:nvPicPr>
          <p:cNvPr id="10" name="Resim 9">
            <a:extLst>
              <a:ext uri="{FF2B5EF4-FFF2-40B4-BE49-F238E27FC236}">
                <a16:creationId xmlns:a16="http://schemas.microsoft.com/office/drawing/2014/main" id="{0404233B-2270-EEB9-BCE2-AA4061965F44}"/>
              </a:ext>
            </a:extLst>
          </p:cNvPr>
          <p:cNvPicPr>
            <a:picLocks noChangeAspect="1"/>
          </p:cNvPicPr>
          <p:nvPr/>
        </p:nvPicPr>
        <p:blipFill>
          <a:blip r:embed="rId5"/>
          <a:stretch>
            <a:fillRect/>
          </a:stretch>
        </p:blipFill>
        <p:spPr>
          <a:xfrm>
            <a:off x="26381" y="5948148"/>
            <a:ext cx="4982270" cy="323895"/>
          </a:xfrm>
          <a:prstGeom prst="rect">
            <a:avLst/>
          </a:prstGeom>
        </p:spPr>
      </p:pic>
    </p:spTree>
    <p:extLst>
      <p:ext uri="{BB962C8B-B14F-4D97-AF65-F5344CB8AC3E}">
        <p14:creationId xmlns:p14="http://schemas.microsoft.com/office/powerpoint/2010/main" val="216019940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5096F2C3-878E-A7BA-09F8-BCCB62DEF7E7}"/>
              </a:ext>
            </a:extLst>
          </p:cNvPr>
          <p:cNvSpPr>
            <a:spLocks noGrp="1"/>
          </p:cNvSpPr>
          <p:nvPr>
            <p:ph type="title"/>
          </p:nvPr>
        </p:nvSpPr>
        <p:spPr/>
        <p:txBody>
          <a:bodyPr/>
          <a:lstStyle/>
          <a:p>
            <a:r>
              <a:rPr lang="tr-TR" dirty="0" err="1"/>
              <a:t>Organizator</a:t>
            </a:r>
            <a:r>
              <a:rPr lang="tr-TR" dirty="0"/>
              <a:t> Login Case</a:t>
            </a:r>
          </a:p>
        </p:txBody>
      </p:sp>
      <p:pic>
        <p:nvPicPr>
          <p:cNvPr id="5" name="İçerik Yer Tutucusu 4" descr="metin, mobilya, bilgisayar, ekran görüntüsü içeren bir resim&#10;&#10;Açıklama otomatik olarak oluşturuldu">
            <a:extLst>
              <a:ext uri="{FF2B5EF4-FFF2-40B4-BE49-F238E27FC236}">
                <a16:creationId xmlns:a16="http://schemas.microsoft.com/office/drawing/2014/main" id="{3C12100A-A292-DB98-E7F2-743E7A2961FB}"/>
              </a:ext>
            </a:extLst>
          </p:cNvPr>
          <p:cNvPicPr>
            <a:picLocks noGrp="1" noChangeAspect="1"/>
          </p:cNvPicPr>
          <p:nvPr>
            <p:ph idx="1"/>
          </p:nvPr>
        </p:nvPicPr>
        <p:blipFill>
          <a:blip r:embed="rId2"/>
          <a:stretch>
            <a:fillRect/>
          </a:stretch>
        </p:blipFill>
        <p:spPr>
          <a:xfrm>
            <a:off x="0" y="2100544"/>
            <a:ext cx="5131052" cy="3598863"/>
          </a:xfrm>
        </p:spPr>
      </p:pic>
      <p:pic>
        <p:nvPicPr>
          <p:cNvPr id="7" name="Resim 6" descr="metin, ekran görüntüsü, tasarım içeren bir resim&#10;&#10;Açıklama otomatik olarak oluşturuldu">
            <a:extLst>
              <a:ext uri="{FF2B5EF4-FFF2-40B4-BE49-F238E27FC236}">
                <a16:creationId xmlns:a16="http://schemas.microsoft.com/office/drawing/2014/main" id="{15ADA926-B9F8-7280-3D20-341C2ECBFD34}"/>
              </a:ext>
            </a:extLst>
          </p:cNvPr>
          <p:cNvPicPr>
            <a:picLocks noChangeAspect="1"/>
          </p:cNvPicPr>
          <p:nvPr/>
        </p:nvPicPr>
        <p:blipFill>
          <a:blip r:embed="rId3"/>
          <a:stretch>
            <a:fillRect/>
          </a:stretch>
        </p:blipFill>
        <p:spPr>
          <a:xfrm>
            <a:off x="5131052" y="2100544"/>
            <a:ext cx="6469450" cy="3126435"/>
          </a:xfrm>
          <a:prstGeom prst="rect">
            <a:avLst/>
          </a:prstGeom>
        </p:spPr>
      </p:pic>
      <p:pic>
        <p:nvPicPr>
          <p:cNvPr id="8" name="Resim 7">
            <a:extLst>
              <a:ext uri="{FF2B5EF4-FFF2-40B4-BE49-F238E27FC236}">
                <a16:creationId xmlns:a16="http://schemas.microsoft.com/office/drawing/2014/main" id="{012993DD-8872-8D22-C090-EDD4B9FE0393}"/>
              </a:ext>
            </a:extLst>
          </p:cNvPr>
          <p:cNvPicPr>
            <a:picLocks noChangeAspect="1"/>
          </p:cNvPicPr>
          <p:nvPr/>
        </p:nvPicPr>
        <p:blipFill>
          <a:blip r:embed="rId4"/>
          <a:stretch>
            <a:fillRect/>
          </a:stretch>
        </p:blipFill>
        <p:spPr>
          <a:xfrm>
            <a:off x="0" y="5699407"/>
            <a:ext cx="4982270" cy="323895"/>
          </a:xfrm>
          <a:prstGeom prst="rect">
            <a:avLst/>
          </a:prstGeom>
        </p:spPr>
      </p:pic>
    </p:spTree>
    <p:extLst>
      <p:ext uri="{BB962C8B-B14F-4D97-AF65-F5344CB8AC3E}">
        <p14:creationId xmlns:p14="http://schemas.microsoft.com/office/powerpoint/2010/main" val="5750077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5096F2C3-878E-A7BA-09F8-BCCB62DEF7E7}"/>
              </a:ext>
            </a:extLst>
          </p:cNvPr>
          <p:cNvSpPr>
            <a:spLocks noGrp="1"/>
          </p:cNvSpPr>
          <p:nvPr>
            <p:ph type="title"/>
          </p:nvPr>
        </p:nvSpPr>
        <p:spPr/>
        <p:txBody>
          <a:bodyPr/>
          <a:lstStyle/>
          <a:p>
            <a:r>
              <a:rPr lang="tr-TR" dirty="0"/>
              <a:t>User Login Case</a:t>
            </a:r>
          </a:p>
        </p:txBody>
      </p:sp>
      <p:pic>
        <p:nvPicPr>
          <p:cNvPr id="5" name="İçerik Yer Tutucusu 4" descr="bilgisayar, mobilya, metin, masa içeren bir resim&#10;&#10;Açıklama otomatik olarak oluşturuldu">
            <a:extLst>
              <a:ext uri="{FF2B5EF4-FFF2-40B4-BE49-F238E27FC236}">
                <a16:creationId xmlns:a16="http://schemas.microsoft.com/office/drawing/2014/main" id="{E3F1D7EB-DF07-2B42-369F-674BD4FB0F21}"/>
              </a:ext>
            </a:extLst>
          </p:cNvPr>
          <p:cNvPicPr>
            <a:picLocks noGrp="1" noChangeAspect="1"/>
          </p:cNvPicPr>
          <p:nvPr>
            <p:ph idx="1"/>
          </p:nvPr>
        </p:nvPicPr>
        <p:blipFill>
          <a:blip r:embed="rId2"/>
          <a:stretch>
            <a:fillRect/>
          </a:stretch>
        </p:blipFill>
        <p:spPr>
          <a:xfrm>
            <a:off x="0" y="2011194"/>
            <a:ext cx="6256199" cy="3598863"/>
          </a:xfrm>
        </p:spPr>
      </p:pic>
      <p:pic>
        <p:nvPicPr>
          <p:cNvPr id="7" name="Resim 6" descr="metin, ekran görüntüsü, kadın, kişi, şahıs içeren bir resim&#10;&#10;Açıklama otomatik olarak oluşturuldu">
            <a:extLst>
              <a:ext uri="{FF2B5EF4-FFF2-40B4-BE49-F238E27FC236}">
                <a16:creationId xmlns:a16="http://schemas.microsoft.com/office/drawing/2014/main" id="{1F2C42BF-E849-6385-86A8-B8AA6030557D}"/>
              </a:ext>
            </a:extLst>
          </p:cNvPr>
          <p:cNvPicPr>
            <a:picLocks noChangeAspect="1"/>
          </p:cNvPicPr>
          <p:nvPr/>
        </p:nvPicPr>
        <p:blipFill>
          <a:blip r:embed="rId3"/>
          <a:stretch>
            <a:fillRect/>
          </a:stretch>
        </p:blipFill>
        <p:spPr>
          <a:xfrm>
            <a:off x="6096000" y="2025019"/>
            <a:ext cx="6089538" cy="2998816"/>
          </a:xfrm>
          <a:prstGeom prst="rect">
            <a:avLst/>
          </a:prstGeom>
        </p:spPr>
      </p:pic>
    </p:spTree>
    <p:extLst>
      <p:ext uri="{BB962C8B-B14F-4D97-AF65-F5344CB8AC3E}">
        <p14:creationId xmlns:p14="http://schemas.microsoft.com/office/powerpoint/2010/main" val="314466522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5096F2C3-878E-A7BA-09F8-BCCB62DEF7E7}"/>
              </a:ext>
            </a:extLst>
          </p:cNvPr>
          <p:cNvSpPr>
            <a:spLocks noGrp="1"/>
          </p:cNvSpPr>
          <p:nvPr>
            <p:ph type="title"/>
          </p:nvPr>
        </p:nvSpPr>
        <p:spPr/>
        <p:txBody>
          <a:bodyPr/>
          <a:lstStyle/>
          <a:p>
            <a:r>
              <a:rPr lang="tr-TR" dirty="0" err="1"/>
              <a:t>Failed</a:t>
            </a:r>
            <a:r>
              <a:rPr lang="tr-TR" dirty="0"/>
              <a:t> </a:t>
            </a:r>
            <a:r>
              <a:rPr lang="tr-TR" dirty="0" err="1"/>
              <a:t>Sign</a:t>
            </a:r>
            <a:r>
              <a:rPr lang="tr-TR" dirty="0"/>
              <a:t> </a:t>
            </a:r>
            <a:r>
              <a:rPr lang="tr-TR" dirty="0" err="1"/>
              <a:t>Up</a:t>
            </a:r>
            <a:r>
              <a:rPr lang="tr-TR" dirty="0"/>
              <a:t> Case</a:t>
            </a:r>
          </a:p>
        </p:txBody>
      </p:sp>
      <p:pic>
        <p:nvPicPr>
          <p:cNvPr id="5" name="İçerik Yer Tutucusu 4" descr="mobilya, bilgisayar, metin, sandalye içeren bir resim&#10;&#10;Açıklama otomatik olarak oluşturuldu">
            <a:extLst>
              <a:ext uri="{FF2B5EF4-FFF2-40B4-BE49-F238E27FC236}">
                <a16:creationId xmlns:a16="http://schemas.microsoft.com/office/drawing/2014/main" id="{DBA44488-2DFA-D3CC-564A-C2C1EEAFC23F}"/>
              </a:ext>
            </a:extLst>
          </p:cNvPr>
          <p:cNvPicPr>
            <a:picLocks noGrp="1" noChangeAspect="1"/>
          </p:cNvPicPr>
          <p:nvPr>
            <p:ph idx="1"/>
          </p:nvPr>
        </p:nvPicPr>
        <p:blipFill>
          <a:blip r:embed="rId2"/>
          <a:stretch>
            <a:fillRect/>
          </a:stretch>
        </p:blipFill>
        <p:spPr>
          <a:xfrm>
            <a:off x="0" y="2048042"/>
            <a:ext cx="5144081" cy="3598863"/>
          </a:xfrm>
        </p:spPr>
      </p:pic>
      <p:pic>
        <p:nvPicPr>
          <p:cNvPr id="7" name="Resim 6" descr="metin, ekran görüntüsü, yazı tipi, cebir içeren bir resim&#10;&#10;Açıklama otomatik olarak oluşturuldu">
            <a:extLst>
              <a:ext uri="{FF2B5EF4-FFF2-40B4-BE49-F238E27FC236}">
                <a16:creationId xmlns:a16="http://schemas.microsoft.com/office/drawing/2014/main" id="{DDAC6F3B-8963-D32F-699A-A18101C83DFD}"/>
              </a:ext>
            </a:extLst>
          </p:cNvPr>
          <p:cNvPicPr>
            <a:picLocks noChangeAspect="1"/>
          </p:cNvPicPr>
          <p:nvPr/>
        </p:nvPicPr>
        <p:blipFill>
          <a:blip r:embed="rId3"/>
          <a:stretch>
            <a:fillRect/>
          </a:stretch>
        </p:blipFill>
        <p:spPr>
          <a:xfrm>
            <a:off x="5144081" y="2048042"/>
            <a:ext cx="3905795" cy="2610214"/>
          </a:xfrm>
          <a:prstGeom prst="rect">
            <a:avLst/>
          </a:prstGeom>
        </p:spPr>
      </p:pic>
    </p:spTree>
    <p:extLst>
      <p:ext uri="{BB962C8B-B14F-4D97-AF65-F5344CB8AC3E}">
        <p14:creationId xmlns:p14="http://schemas.microsoft.com/office/powerpoint/2010/main" val="21379987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5096F2C3-878E-A7BA-09F8-BCCB62DEF7E7}"/>
              </a:ext>
            </a:extLst>
          </p:cNvPr>
          <p:cNvSpPr>
            <a:spLocks noGrp="1"/>
          </p:cNvSpPr>
          <p:nvPr>
            <p:ph type="title"/>
          </p:nvPr>
        </p:nvSpPr>
        <p:spPr/>
        <p:txBody>
          <a:bodyPr/>
          <a:lstStyle/>
          <a:p>
            <a:r>
              <a:rPr lang="tr-TR" dirty="0" err="1"/>
              <a:t>Failed</a:t>
            </a:r>
            <a:r>
              <a:rPr lang="tr-TR" dirty="0"/>
              <a:t> </a:t>
            </a:r>
            <a:r>
              <a:rPr lang="tr-TR" dirty="0" err="1"/>
              <a:t>Sign</a:t>
            </a:r>
            <a:r>
              <a:rPr lang="tr-TR" dirty="0"/>
              <a:t> </a:t>
            </a:r>
            <a:r>
              <a:rPr lang="tr-TR" dirty="0" err="1"/>
              <a:t>In</a:t>
            </a:r>
            <a:r>
              <a:rPr lang="tr-TR" dirty="0"/>
              <a:t> Case</a:t>
            </a:r>
          </a:p>
        </p:txBody>
      </p:sp>
      <p:pic>
        <p:nvPicPr>
          <p:cNvPr id="5" name="İçerik Yer Tutucusu 4" descr="metin, giyim, ekran görüntüsü, kişi, şahıs içeren bir resim&#10;&#10;Açıklama otomatik olarak oluşturuldu">
            <a:extLst>
              <a:ext uri="{FF2B5EF4-FFF2-40B4-BE49-F238E27FC236}">
                <a16:creationId xmlns:a16="http://schemas.microsoft.com/office/drawing/2014/main" id="{06656FF5-C1F1-5BD9-5D0F-11F44A67DF72}"/>
              </a:ext>
            </a:extLst>
          </p:cNvPr>
          <p:cNvPicPr>
            <a:picLocks noGrp="1" noChangeAspect="1"/>
          </p:cNvPicPr>
          <p:nvPr>
            <p:ph idx="1"/>
          </p:nvPr>
        </p:nvPicPr>
        <p:blipFill>
          <a:blip r:embed="rId2"/>
          <a:stretch>
            <a:fillRect/>
          </a:stretch>
        </p:blipFill>
        <p:spPr>
          <a:xfrm>
            <a:off x="1877743" y="2144962"/>
            <a:ext cx="8436513" cy="4352091"/>
          </a:xfrm>
        </p:spPr>
      </p:pic>
    </p:spTree>
    <p:extLst>
      <p:ext uri="{BB962C8B-B14F-4D97-AF65-F5344CB8AC3E}">
        <p14:creationId xmlns:p14="http://schemas.microsoft.com/office/powerpoint/2010/main" val="126725096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5096F2C3-878E-A7BA-09F8-BCCB62DEF7E7}"/>
              </a:ext>
            </a:extLst>
          </p:cNvPr>
          <p:cNvSpPr>
            <a:spLocks noGrp="1"/>
          </p:cNvSpPr>
          <p:nvPr>
            <p:ph type="title"/>
          </p:nvPr>
        </p:nvSpPr>
        <p:spPr/>
        <p:txBody>
          <a:bodyPr/>
          <a:lstStyle/>
          <a:p>
            <a:r>
              <a:rPr lang="tr-TR" dirty="0" err="1"/>
              <a:t>Failed</a:t>
            </a:r>
            <a:r>
              <a:rPr lang="tr-TR" dirty="0"/>
              <a:t> File </a:t>
            </a:r>
            <a:r>
              <a:rPr lang="tr-TR" dirty="0" err="1"/>
              <a:t>Upload</a:t>
            </a:r>
            <a:r>
              <a:rPr lang="tr-TR" dirty="0"/>
              <a:t> </a:t>
            </a:r>
            <a:r>
              <a:rPr lang="tr-TR" dirty="0" err="1"/>
              <a:t>Cases</a:t>
            </a:r>
            <a:endParaRPr lang="tr-TR" dirty="0"/>
          </a:p>
        </p:txBody>
      </p:sp>
      <p:pic>
        <p:nvPicPr>
          <p:cNvPr id="5" name="İçerik Yer Tutucusu 4" descr="metin, ekran görüntüsü içeren bir resim&#10;&#10;Açıklama otomatik olarak oluşturuldu">
            <a:extLst>
              <a:ext uri="{FF2B5EF4-FFF2-40B4-BE49-F238E27FC236}">
                <a16:creationId xmlns:a16="http://schemas.microsoft.com/office/drawing/2014/main" id="{E11FEED4-987F-D17D-1556-B632DE9A46FD}"/>
              </a:ext>
            </a:extLst>
          </p:cNvPr>
          <p:cNvPicPr>
            <a:picLocks noGrp="1" noChangeAspect="1"/>
          </p:cNvPicPr>
          <p:nvPr>
            <p:ph idx="1"/>
          </p:nvPr>
        </p:nvPicPr>
        <p:blipFill>
          <a:blip r:embed="rId2"/>
          <a:stretch>
            <a:fillRect/>
          </a:stretch>
        </p:blipFill>
        <p:spPr>
          <a:xfrm>
            <a:off x="0" y="2089116"/>
            <a:ext cx="6096000" cy="2321459"/>
          </a:xfrm>
        </p:spPr>
      </p:pic>
      <p:pic>
        <p:nvPicPr>
          <p:cNvPr id="7" name="Resim 6">
            <a:extLst>
              <a:ext uri="{FF2B5EF4-FFF2-40B4-BE49-F238E27FC236}">
                <a16:creationId xmlns:a16="http://schemas.microsoft.com/office/drawing/2014/main" id="{5205A9C8-751A-311C-0FBA-F8BD0F65B798}"/>
              </a:ext>
            </a:extLst>
          </p:cNvPr>
          <p:cNvPicPr>
            <a:picLocks noChangeAspect="1"/>
          </p:cNvPicPr>
          <p:nvPr/>
        </p:nvPicPr>
        <p:blipFill>
          <a:blip r:embed="rId3"/>
          <a:stretch>
            <a:fillRect/>
          </a:stretch>
        </p:blipFill>
        <p:spPr>
          <a:xfrm>
            <a:off x="0" y="4572213"/>
            <a:ext cx="3524742" cy="247685"/>
          </a:xfrm>
          <a:prstGeom prst="rect">
            <a:avLst/>
          </a:prstGeom>
        </p:spPr>
      </p:pic>
      <p:pic>
        <p:nvPicPr>
          <p:cNvPr id="9" name="Resim 8" descr="metin, ekran görüntüsü, yazı tipi içeren bir resim&#10;&#10;Açıklama otomatik olarak oluşturuldu">
            <a:extLst>
              <a:ext uri="{FF2B5EF4-FFF2-40B4-BE49-F238E27FC236}">
                <a16:creationId xmlns:a16="http://schemas.microsoft.com/office/drawing/2014/main" id="{7E735D90-A5AB-5BAB-E539-3482F016BDC7}"/>
              </a:ext>
            </a:extLst>
          </p:cNvPr>
          <p:cNvPicPr>
            <a:picLocks noChangeAspect="1"/>
          </p:cNvPicPr>
          <p:nvPr/>
        </p:nvPicPr>
        <p:blipFill>
          <a:blip r:embed="rId4"/>
          <a:stretch>
            <a:fillRect/>
          </a:stretch>
        </p:blipFill>
        <p:spPr>
          <a:xfrm>
            <a:off x="0" y="4813615"/>
            <a:ext cx="6046037" cy="2044385"/>
          </a:xfrm>
          <a:prstGeom prst="rect">
            <a:avLst/>
          </a:prstGeom>
        </p:spPr>
      </p:pic>
      <p:pic>
        <p:nvPicPr>
          <p:cNvPr id="11" name="Resim 10">
            <a:extLst>
              <a:ext uri="{FF2B5EF4-FFF2-40B4-BE49-F238E27FC236}">
                <a16:creationId xmlns:a16="http://schemas.microsoft.com/office/drawing/2014/main" id="{35971695-BF0F-0627-27CB-9ACAA2398469}"/>
              </a:ext>
            </a:extLst>
          </p:cNvPr>
          <p:cNvPicPr>
            <a:picLocks noChangeAspect="1"/>
          </p:cNvPicPr>
          <p:nvPr/>
        </p:nvPicPr>
        <p:blipFill>
          <a:blip r:embed="rId5"/>
          <a:stretch>
            <a:fillRect/>
          </a:stretch>
        </p:blipFill>
        <p:spPr>
          <a:xfrm>
            <a:off x="1383526" y="6399532"/>
            <a:ext cx="1867161" cy="219106"/>
          </a:xfrm>
          <a:prstGeom prst="rect">
            <a:avLst/>
          </a:prstGeom>
        </p:spPr>
      </p:pic>
      <p:pic>
        <p:nvPicPr>
          <p:cNvPr id="13" name="Resim 12" descr="metin, ekran görüntüsü, yazı tipi içeren bir resim&#10;&#10;Açıklama otomatik olarak oluşturuldu">
            <a:extLst>
              <a:ext uri="{FF2B5EF4-FFF2-40B4-BE49-F238E27FC236}">
                <a16:creationId xmlns:a16="http://schemas.microsoft.com/office/drawing/2014/main" id="{B9FB0FB1-380E-A957-0B8E-9E14FAE299E5}"/>
              </a:ext>
            </a:extLst>
          </p:cNvPr>
          <p:cNvPicPr>
            <a:picLocks noChangeAspect="1"/>
          </p:cNvPicPr>
          <p:nvPr/>
        </p:nvPicPr>
        <p:blipFill>
          <a:blip r:embed="rId6"/>
          <a:stretch>
            <a:fillRect/>
          </a:stretch>
        </p:blipFill>
        <p:spPr>
          <a:xfrm>
            <a:off x="5847347" y="2454955"/>
            <a:ext cx="6344653" cy="1955620"/>
          </a:xfrm>
          <a:prstGeom prst="rect">
            <a:avLst/>
          </a:prstGeom>
        </p:spPr>
      </p:pic>
      <p:pic>
        <p:nvPicPr>
          <p:cNvPr id="15" name="Resim 14">
            <a:extLst>
              <a:ext uri="{FF2B5EF4-FFF2-40B4-BE49-F238E27FC236}">
                <a16:creationId xmlns:a16="http://schemas.microsoft.com/office/drawing/2014/main" id="{5A27782D-E97D-9343-A6BC-4E3B15C9EC35}"/>
              </a:ext>
            </a:extLst>
          </p:cNvPr>
          <p:cNvPicPr>
            <a:picLocks noChangeAspect="1"/>
          </p:cNvPicPr>
          <p:nvPr/>
        </p:nvPicPr>
        <p:blipFill>
          <a:blip r:embed="rId7"/>
          <a:stretch>
            <a:fillRect/>
          </a:stretch>
        </p:blipFill>
        <p:spPr>
          <a:xfrm>
            <a:off x="5847347" y="4432871"/>
            <a:ext cx="4772691" cy="219106"/>
          </a:xfrm>
          <a:prstGeom prst="rect">
            <a:avLst/>
          </a:prstGeom>
        </p:spPr>
      </p:pic>
    </p:spTree>
    <p:extLst>
      <p:ext uri="{BB962C8B-B14F-4D97-AF65-F5344CB8AC3E}">
        <p14:creationId xmlns:p14="http://schemas.microsoft.com/office/powerpoint/2010/main" val="185305107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5096F2C3-878E-A7BA-09F8-BCCB62DEF7E7}"/>
              </a:ext>
            </a:extLst>
          </p:cNvPr>
          <p:cNvSpPr>
            <a:spLocks noGrp="1"/>
          </p:cNvSpPr>
          <p:nvPr>
            <p:ph type="title"/>
          </p:nvPr>
        </p:nvSpPr>
        <p:spPr/>
        <p:txBody>
          <a:bodyPr/>
          <a:lstStyle/>
          <a:p>
            <a:r>
              <a:rPr lang="tr-TR" dirty="0" err="1"/>
              <a:t>Failed</a:t>
            </a:r>
            <a:r>
              <a:rPr lang="tr-TR" dirty="0"/>
              <a:t> </a:t>
            </a:r>
            <a:r>
              <a:rPr lang="tr-TR" dirty="0" err="1"/>
              <a:t>Review</a:t>
            </a:r>
            <a:r>
              <a:rPr lang="tr-TR" dirty="0"/>
              <a:t> </a:t>
            </a:r>
            <a:r>
              <a:rPr lang="tr-TR" dirty="0" err="1"/>
              <a:t>Cases</a:t>
            </a:r>
            <a:endParaRPr lang="tr-TR" dirty="0"/>
          </a:p>
        </p:txBody>
      </p:sp>
      <p:pic>
        <p:nvPicPr>
          <p:cNvPr id="5" name="İçerik Yer Tutucusu 4" descr="metin, ekran görüntüsü, multimedya yazılımı içeren bir resim&#10;&#10;Açıklama otomatik olarak oluşturuldu">
            <a:extLst>
              <a:ext uri="{FF2B5EF4-FFF2-40B4-BE49-F238E27FC236}">
                <a16:creationId xmlns:a16="http://schemas.microsoft.com/office/drawing/2014/main" id="{7612A802-FDDC-1D1D-1EA8-327306E2A16E}"/>
              </a:ext>
            </a:extLst>
          </p:cNvPr>
          <p:cNvPicPr>
            <a:picLocks noGrp="1" noChangeAspect="1"/>
          </p:cNvPicPr>
          <p:nvPr>
            <p:ph idx="1"/>
          </p:nvPr>
        </p:nvPicPr>
        <p:blipFill>
          <a:blip r:embed="rId2"/>
          <a:stretch>
            <a:fillRect/>
          </a:stretch>
        </p:blipFill>
        <p:spPr>
          <a:xfrm>
            <a:off x="0" y="1867982"/>
            <a:ext cx="7315200" cy="2401283"/>
          </a:xfrm>
        </p:spPr>
      </p:pic>
      <p:pic>
        <p:nvPicPr>
          <p:cNvPr id="7" name="Resim 6">
            <a:extLst>
              <a:ext uri="{FF2B5EF4-FFF2-40B4-BE49-F238E27FC236}">
                <a16:creationId xmlns:a16="http://schemas.microsoft.com/office/drawing/2014/main" id="{612EB8CC-625D-ADDF-3F04-272D0CB80061}"/>
              </a:ext>
            </a:extLst>
          </p:cNvPr>
          <p:cNvPicPr>
            <a:picLocks noChangeAspect="1"/>
          </p:cNvPicPr>
          <p:nvPr/>
        </p:nvPicPr>
        <p:blipFill>
          <a:blip r:embed="rId3"/>
          <a:stretch>
            <a:fillRect/>
          </a:stretch>
        </p:blipFill>
        <p:spPr>
          <a:xfrm>
            <a:off x="0" y="4269265"/>
            <a:ext cx="3334215" cy="285790"/>
          </a:xfrm>
          <a:prstGeom prst="rect">
            <a:avLst/>
          </a:prstGeom>
        </p:spPr>
      </p:pic>
      <p:pic>
        <p:nvPicPr>
          <p:cNvPr id="9" name="Resim 8" descr="metin, ekran görüntüsü içeren bir resim&#10;&#10;Açıklama otomatik olarak oluşturuldu">
            <a:extLst>
              <a:ext uri="{FF2B5EF4-FFF2-40B4-BE49-F238E27FC236}">
                <a16:creationId xmlns:a16="http://schemas.microsoft.com/office/drawing/2014/main" id="{67B6A403-EE19-B709-A318-76ECF57445EC}"/>
              </a:ext>
            </a:extLst>
          </p:cNvPr>
          <p:cNvPicPr>
            <a:picLocks noChangeAspect="1"/>
          </p:cNvPicPr>
          <p:nvPr/>
        </p:nvPicPr>
        <p:blipFill>
          <a:blip r:embed="rId4"/>
          <a:stretch>
            <a:fillRect/>
          </a:stretch>
        </p:blipFill>
        <p:spPr>
          <a:xfrm>
            <a:off x="0" y="4586491"/>
            <a:ext cx="7603958" cy="2115238"/>
          </a:xfrm>
          <a:prstGeom prst="rect">
            <a:avLst/>
          </a:prstGeom>
        </p:spPr>
      </p:pic>
      <p:pic>
        <p:nvPicPr>
          <p:cNvPr id="11" name="Resim 10">
            <a:extLst>
              <a:ext uri="{FF2B5EF4-FFF2-40B4-BE49-F238E27FC236}">
                <a16:creationId xmlns:a16="http://schemas.microsoft.com/office/drawing/2014/main" id="{17AC1737-7C67-16B8-7F43-E2BB593659E4}"/>
              </a:ext>
            </a:extLst>
          </p:cNvPr>
          <p:cNvPicPr>
            <a:picLocks noChangeAspect="1"/>
          </p:cNvPicPr>
          <p:nvPr/>
        </p:nvPicPr>
        <p:blipFill>
          <a:blip r:embed="rId5"/>
          <a:stretch>
            <a:fillRect/>
          </a:stretch>
        </p:blipFill>
        <p:spPr>
          <a:xfrm>
            <a:off x="0" y="6648421"/>
            <a:ext cx="3077004" cy="209579"/>
          </a:xfrm>
          <a:prstGeom prst="rect">
            <a:avLst/>
          </a:prstGeom>
        </p:spPr>
      </p:pic>
    </p:spTree>
    <p:extLst>
      <p:ext uri="{BB962C8B-B14F-4D97-AF65-F5344CB8AC3E}">
        <p14:creationId xmlns:p14="http://schemas.microsoft.com/office/powerpoint/2010/main" val="28766666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t>Architecture </a:t>
            </a:r>
            <a:r>
              <a:rPr lang="tr-TR" dirty="0" err="1"/>
              <a:t>Overview</a:t>
            </a:r>
            <a:endParaRPr lang="tr-TR" dirty="0"/>
          </a:p>
        </p:txBody>
      </p:sp>
      <p:sp>
        <p:nvSpPr>
          <p:cNvPr id="3" name="İçerik Yer Tutucusu 2"/>
          <p:cNvSpPr>
            <a:spLocks noGrp="1"/>
          </p:cNvSpPr>
          <p:nvPr>
            <p:ph idx="1"/>
          </p:nvPr>
        </p:nvSpPr>
        <p:spPr/>
        <p:txBody>
          <a:bodyPr>
            <a:normAutofit/>
          </a:bodyPr>
          <a:lstStyle/>
          <a:p>
            <a:pPr marL="0" indent="0">
              <a:buNone/>
            </a:pPr>
            <a:r>
              <a:rPr lang="en-US" sz="2600" b="1" dirty="0">
                <a:solidFill>
                  <a:schemeClr val="bg1"/>
                </a:solidFill>
              </a:rPr>
              <a:t>1. User </a:t>
            </a:r>
            <a:r>
              <a:rPr lang="tr-TR" sz="2600" b="1" dirty="0">
                <a:solidFill>
                  <a:schemeClr val="bg1"/>
                </a:solidFill>
              </a:rPr>
              <a:t>(WEB) </a:t>
            </a:r>
            <a:r>
              <a:rPr lang="en-US" sz="2600" b="1" dirty="0">
                <a:solidFill>
                  <a:schemeClr val="bg1"/>
                </a:solidFill>
              </a:rPr>
              <a:t>Interface Layer: </a:t>
            </a:r>
            <a:endParaRPr lang="tr-TR" sz="2600" b="1" dirty="0">
              <a:solidFill>
                <a:schemeClr val="bg1"/>
              </a:solidFill>
            </a:endParaRPr>
          </a:p>
          <a:p>
            <a:r>
              <a:rPr lang="tr-TR" sz="2000" dirty="0">
                <a:solidFill>
                  <a:srgbClr val="0070C0"/>
                </a:solidFill>
              </a:rPr>
              <a:t>- </a:t>
            </a:r>
            <a:r>
              <a:rPr lang="en-US" sz="2000" dirty="0">
                <a:solidFill>
                  <a:srgbClr val="0070C0"/>
                </a:solidFill>
              </a:rPr>
              <a:t>Author Interface: </a:t>
            </a:r>
            <a:r>
              <a:rPr lang="en-US" sz="2000" dirty="0"/>
              <a:t>Interface used by authors to submit and manage articles. </a:t>
            </a:r>
            <a:endParaRPr lang="tr-TR" sz="2000" dirty="0"/>
          </a:p>
          <a:p>
            <a:r>
              <a:rPr lang="en-US" sz="2000" dirty="0">
                <a:solidFill>
                  <a:srgbClr val="0070C0"/>
                </a:solidFill>
              </a:rPr>
              <a:t>- Reviewer Interface: </a:t>
            </a:r>
            <a:r>
              <a:rPr lang="en-US" sz="2000" dirty="0"/>
              <a:t>Interface used by reviewers to review and evaluate articles. </a:t>
            </a:r>
            <a:endParaRPr lang="tr-TR" sz="2000" dirty="0"/>
          </a:p>
          <a:p>
            <a:r>
              <a:rPr lang="en-US" sz="2000" dirty="0">
                <a:solidFill>
                  <a:srgbClr val="0070C0"/>
                </a:solidFill>
              </a:rPr>
              <a:t>- Presenter Interface: </a:t>
            </a:r>
            <a:r>
              <a:rPr lang="en-US" sz="2000" dirty="0"/>
              <a:t>Interface used by presenters to prepare and manage presentations. </a:t>
            </a:r>
            <a:endParaRPr lang="tr-TR" sz="2000" dirty="0"/>
          </a:p>
          <a:p>
            <a:r>
              <a:rPr lang="en-US" sz="2000" dirty="0">
                <a:solidFill>
                  <a:srgbClr val="0070C0"/>
                </a:solidFill>
              </a:rPr>
              <a:t>- Organizer Interface: </a:t>
            </a:r>
            <a:r>
              <a:rPr lang="en-US" sz="2000" dirty="0"/>
              <a:t>Interface used by conference organizers to manage the conference. </a:t>
            </a:r>
            <a:endParaRPr lang="tr-TR" sz="2000" dirty="0"/>
          </a:p>
          <a:p>
            <a:r>
              <a:rPr lang="en-US" sz="2000" dirty="0">
                <a:solidFill>
                  <a:srgbClr val="0070C0"/>
                </a:solidFill>
              </a:rPr>
              <a:t>- User Interface: </a:t>
            </a:r>
            <a:r>
              <a:rPr lang="en-US" sz="2000" dirty="0"/>
              <a:t>General interface for other user roles.</a:t>
            </a:r>
            <a:endParaRPr lang="tr-TR" sz="2000" dirty="0"/>
          </a:p>
        </p:txBody>
      </p:sp>
    </p:spTree>
    <p:extLst>
      <p:ext uri="{BB962C8B-B14F-4D97-AF65-F5344CB8AC3E}">
        <p14:creationId xmlns:p14="http://schemas.microsoft.com/office/powerpoint/2010/main" val="17637338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t>Architecture </a:t>
            </a:r>
            <a:r>
              <a:rPr lang="tr-TR" dirty="0" err="1"/>
              <a:t>Overview</a:t>
            </a:r>
            <a:endParaRPr lang="tr-TR" dirty="0"/>
          </a:p>
        </p:txBody>
      </p:sp>
      <p:sp>
        <p:nvSpPr>
          <p:cNvPr id="3" name="İçerik Yer Tutucusu 2"/>
          <p:cNvSpPr>
            <a:spLocks noGrp="1"/>
          </p:cNvSpPr>
          <p:nvPr>
            <p:ph idx="1"/>
          </p:nvPr>
        </p:nvSpPr>
        <p:spPr>
          <a:xfrm>
            <a:off x="680321" y="2336873"/>
            <a:ext cx="10022513" cy="3599316"/>
          </a:xfrm>
        </p:spPr>
        <p:txBody>
          <a:bodyPr/>
          <a:lstStyle/>
          <a:p>
            <a:pPr marL="0" indent="0">
              <a:buNone/>
            </a:pPr>
            <a:r>
              <a:rPr lang="en-US" sz="2600" b="1" dirty="0">
                <a:solidFill>
                  <a:schemeClr val="bg1"/>
                </a:solidFill>
              </a:rPr>
              <a:t>2.</a:t>
            </a:r>
            <a:r>
              <a:rPr lang="tr-TR" sz="2600" b="1" dirty="0">
                <a:solidFill>
                  <a:schemeClr val="bg1"/>
                </a:solidFill>
              </a:rPr>
              <a:t> </a:t>
            </a:r>
            <a:r>
              <a:rPr lang="en-US" sz="2600" b="1" dirty="0">
                <a:solidFill>
                  <a:schemeClr val="bg1"/>
                </a:solidFill>
              </a:rPr>
              <a:t>Authentication and Authorization </a:t>
            </a:r>
            <a:r>
              <a:rPr lang="tr-TR" sz="2600" b="1" dirty="0">
                <a:solidFill>
                  <a:schemeClr val="bg1"/>
                </a:solidFill>
              </a:rPr>
              <a:t>&amp; </a:t>
            </a:r>
            <a:r>
              <a:rPr lang="en-US" sz="2600" b="1" dirty="0">
                <a:solidFill>
                  <a:schemeClr val="bg1"/>
                </a:solidFill>
              </a:rPr>
              <a:t>Processing and Support</a:t>
            </a:r>
            <a:r>
              <a:rPr lang="tr-TR" sz="2600" b="1" dirty="0">
                <a:solidFill>
                  <a:schemeClr val="bg1"/>
                </a:solidFill>
              </a:rPr>
              <a:t> </a:t>
            </a:r>
            <a:r>
              <a:rPr lang="en-US" sz="2600" b="1" dirty="0">
                <a:solidFill>
                  <a:schemeClr val="bg1"/>
                </a:solidFill>
              </a:rPr>
              <a:t>Layer : </a:t>
            </a:r>
            <a:endParaRPr lang="tr-TR" sz="2600" b="1" dirty="0">
              <a:solidFill>
                <a:schemeClr val="bg1"/>
              </a:solidFill>
            </a:endParaRPr>
          </a:p>
          <a:p>
            <a:r>
              <a:rPr lang="en-US" dirty="0"/>
              <a:t>- </a:t>
            </a:r>
            <a:r>
              <a:rPr lang="en-US" sz="2000" dirty="0"/>
              <a:t>Manages user authentication and authorization processes.</a:t>
            </a:r>
            <a:endParaRPr lang="tr-TR" sz="2000" dirty="0"/>
          </a:p>
          <a:p>
            <a:r>
              <a:rPr lang="en-US" sz="2000" dirty="0"/>
              <a:t>- Provides access control based on user roles and permissions. </a:t>
            </a:r>
            <a:endParaRPr lang="tr-TR" sz="2000" dirty="0"/>
          </a:p>
          <a:p>
            <a:r>
              <a:rPr lang="en-US" sz="2000" dirty="0">
                <a:solidFill>
                  <a:srgbClr val="0070C0"/>
                </a:solidFill>
              </a:rPr>
              <a:t>- Paper Processing: </a:t>
            </a:r>
            <a:r>
              <a:rPr lang="en-US" sz="2000" dirty="0"/>
              <a:t>Manages article submission, reviewer assignment, and review processes. </a:t>
            </a:r>
            <a:endParaRPr lang="tr-TR" sz="2000" dirty="0"/>
          </a:p>
          <a:p>
            <a:r>
              <a:rPr lang="en-US" sz="2000" dirty="0">
                <a:solidFill>
                  <a:srgbClr val="0070C0"/>
                </a:solidFill>
              </a:rPr>
              <a:t>- Online Support: </a:t>
            </a:r>
            <a:r>
              <a:rPr lang="en-US" sz="2000" dirty="0"/>
              <a:t>Provides online support to users.</a:t>
            </a:r>
            <a:endParaRPr lang="tr-TR" sz="2000" dirty="0"/>
          </a:p>
        </p:txBody>
      </p:sp>
    </p:spTree>
    <p:extLst>
      <p:ext uri="{BB962C8B-B14F-4D97-AF65-F5344CB8AC3E}">
        <p14:creationId xmlns:p14="http://schemas.microsoft.com/office/powerpoint/2010/main" val="36971821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t>Architecture </a:t>
            </a:r>
            <a:r>
              <a:rPr lang="tr-TR" dirty="0" err="1"/>
              <a:t>Overview</a:t>
            </a:r>
            <a:endParaRPr lang="tr-TR" dirty="0"/>
          </a:p>
        </p:txBody>
      </p:sp>
      <p:sp>
        <p:nvSpPr>
          <p:cNvPr id="3" name="İçerik Yer Tutucusu 2"/>
          <p:cNvSpPr>
            <a:spLocks noGrp="1"/>
          </p:cNvSpPr>
          <p:nvPr>
            <p:ph idx="1"/>
          </p:nvPr>
        </p:nvSpPr>
        <p:spPr>
          <a:xfrm>
            <a:off x="680321" y="2220686"/>
            <a:ext cx="9613861" cy="3866605"/>
          </a:xfrm>
        </p:spPr>
        <p:txBody>
          <a:bodyPr>
            <a:normAutofit fontScale="92500" lnSpcReduction="10000"/>
          </a:bodyPr>
          <a:lstStyle/>
          <a:p>
            <a:pPr marL="0" indent="0">
              <a:buNone/>
            </a:pPr>
            <a:r>
              <a:rPr lang="tr-TR" sz="2800" b="1" dirty="0">
                <a:solidFill>
                  <a:schemeClr val="bg1"/>
                </a:solidFill>
              </a:rPr>
              <a:t>3</a:t>
            </a:r>
            <a:r>
              <a:rPr lang="en-US" sz="2800" b="1" dirty="0">
                <a:solidFill>
                  <a:schemeClr val="bg1"/>
                </a:solidFill>
              </a:rPr>
              <a:t>. Business Logic and Application Functionality Layer: </a:t>
            </a:r>
            <a:endParaRPr lang="tr-TR" sz="2800" b="1" dirty="0">
              <a:solidFill>
                <a:schemeClr val="bg1"/>
              </a:solidFill>
            </a:endParaRPr>
          </a:p>
          <a:p>
            <a:r>
              <a:rPr lang="en-US" dirty="0">
                <a:solidFill>
                  <a:srgbClr val="0070C0"/>
                </a:solidFill>
              </a:rPr>
              <a:t>- </a:t>
            </a:r>
            <a:r>
              <a:rPr lang="en-US" sz="2200" dirty="0">
                <a:solidFill>
                  <a:srgbClr val="0070C0"/>
                </a:solidFill>
              </a:rPr>
              <a:t>Paper Submission and Reviewer: </a:t>
            </a:r>
            <a:r>
              <a:rPr lang="en-US" sz="2200" dirty="0"/>
              <a:t>Manages article submission and reviewer review processes. </a:t>
            </a:r>
            <a:endParaRPr lang="tr-TR" sz="2200" dirty="0"/>
          </a:p>
          <a:p>
            <a:r>
              <a:rPr lang="en-US" sz="2200" dirty="0">
                <a:solidFill>
                  <a:srgbClr val="0070C0"/>
                </a:solidFill>
              </a:rPr>
              <a:t>- Conference Management: </a:t>
            </a:r>
            <a:r>
              <a:rPr lang="en-US" sz="2200" dirty="0"/>
              <a:t>Manages conference details and programs. </a:t>
            </a:r>
            <a:endParaRPr lang="tr-TR" sz="2200" dirty="0"/>
          </a:p>
          <a:p>
            <a:r>
              <a:rPr lang="en-US" sz="2200" dirty="0">
                <a:solidFill>
                  <a:srgbClr val="0070C0"/>
                </a:solidFill>
              </a:rPr>
              <a:t>- Program Scheduling: </a:t>
            </a:r>
            <a:r>
              <a:rPr lang="en-US" sz="2200" dirty="0"/>
              <a:t>Manages the scheduling and organization of conference sessions. </a:t>
            </a:r>
            <a:endParaRPr lang="tr-TR" sz="2200" dirty="0"/>
          </a:p>
          <a:p>
            <a:r>
              <a:rPr lang="en-US" sz="2200" dirty="0">
                <a:solidFill>
                  <a:srgbClr val="0070C0"/>
                </a:solidFill>
              </a:rPr>
              <a:t>- User Management: </a:t>
            </a:r>
            <a:r>
              <a:rPr lang="en-US" sz="2200" dirty="0"/>
              <a:t>Manages the creation, administration, and authorization of user accounts. </a:t>
            </a:r>
            <a:endParaRPr lang="tr-TR" sz="2200" dirty="0"/>
          </a:p>
          <a:p>
            <a:r>
              <a:rPr lang="en-US" sz="2200" dirty="0">
                <a:solidFill>
                  <a:srgbClr val="0070C0"/>
                </a:solidFill>
              </a:rPr>
              <a:t>- Registration and Payments: </a:t>
            </a:r>
            <a:r>
              <a:rPr lang="en-US" sz="2200" dirty="0"/>
              <a:t>Manages participant registrations and payment processes. </a:t>
            </a:r>
            <a:endParaRPr lang="tr-TR" sz="2200" dirty="0"/>
          </a:p>
          <a:p>
            <a:r>
              <a:rPr lang="en-US" sz="2200" dirty="0">
                <a:solidFill>
                  <a:srgbClr val="0070C0"/>
                </a:solidFill>
              </a:rPr>
              <a:t>- On-site Management: </a:t>
            </a:r>
            <a:r>
              <a:rPr lang="en-US" sz="2200" dirty="0"/>
              <a:t>Manages events and participants during the conference.</a:t>
            </a:r>
            <a:endParaRPr lang="tr-TR" sz="2200" dirty="0"/>
          </a:p>
        </p:txBody>
      </p:sp>
    </p:spTree>
    <p:extLst>
      <p:ext uri="{BB962C8B-B14F-4D97-AF65-F5344CB8AC3E}">
        <p14:creationId xmlns:p14="http://schemas.microsoft.com/office/powerpoint/2010/main" val="1994802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t>Architecture </a:t>
            </a:r>
            <a:r>
              <a:rPr lang="tr-TR" dirty="0" err="1"/>
              <a:t>Overview</a:t>
            </a:r>
            <a:endParaRPr lang="tr-TR" dirty="0"/>
          </a:p>
        </p:txBody>
      </p:sp>
      <p:sp>
        <p:nvSpPr>
          <p:cNvPr id="3" name="İçerik Yer Tutucusu 2"/>
          <p:cNvSpPr>
            <a:spLocks noGrp="1"/>
          </p:cNvSpPr>
          <p:nvPr>
            <p:ph idx="1"/>
          </p:nvPr>
        </p:nvSpPr>
        <p:spPr/>
        <p:txBody>
          <a:bodyPr/>
          <a:lstStyle/>
          <a:p>
            <a:pPr marL="0" indent="0">
              <a:buNone/>
            </a:pPr>
            <a:r>
              <a:rPr lang="tr-TR" sz="2600" b="1" dirty="0">
                <a:solidFill>
                  <a:schemeClr val="bg1"/>
                </a:solidFill>
              </a:rPr>
              <a:t>4. Database </a:t>
            </a:r>
            <a:r>
              <a:rPr lang="tr-TR" sz="2600" b="1" dirty="0" err="1">
                <a:solidFill>
                  <a:schemeClr val="bg1"/>
                </a:solidFill>
              </a:rPr>
              <a:t>Layer</a:t>
            </a:r>
            <a:r>
              <a:rPr lang="tr-TR" sz="2600" b="1" dirty="0">
                <a:solidFill>
                  <a:schemeClr val="bg1"/>
                </a:solidFill>
              </a:rPr>
              <a:t>: </a:t>
            </a:r>
          </a:p>
          <a:p>
            <a:r>
              <a:rPr lang="tr-TR" dirty="0">
                <a:solidFill>
                  <a:srgbClr val="0070C0"/>
                </a:solidFill>
              </a:rPr>
              <a:t>- </a:t>
            </a:r>
            <a:r>
              <a:rPr lang="tr-TR" sz="2000" dirty="0" err="1">
                <a:solidFill>
                  <a:srgbClr val="0070C0"/>
                </a:solidFill>
              </a:rPr>
              <a:t>Paper</a:t>
            </a:r>
            <a:r>
              <a:rPr lang="tr-TR" sz="2000" dirty="0">
                <a:solidFill>
                  <a:srgbClr val="0070C0"/>
                </a:solidFill>
              </a:rPr>
              <a:t> Database: </a:t>
            </a:r>
            <a:r>
              <a:rPr lang="tr-TR" sz="2000" dirty="0"/>
              <a:t>Database </a:t>
            </a:r>
            <a:r>
              <a:rPr lang="tr-TR" sz="2000" dirty="0" err="1"/>
              <a:t>where</a:t>
            </a:r>
            <a:r>
              <a:rPr lang="tr-TR" sz="2000" dirty="0"/>
              <a:t> </a:t>
            </a:r>
            <a:r>
              <a:rPr lang="tr-TR" sz="2000" dirty="0" err="1"/>
              <a:t>articles</a:t>
            </a:r>
            <a:r>
              <a:rPr lang="tr-TR" sz="2000" dirty="0"/>
              <a:t> </a:t>
            </a:r>
            <a:r>
              <a:rPr lang="tr-TR" sz="2000" dirty="0" err="1"/>
              <a:t>are</a:t>
            </a:r>
            <a:r>
              <a:rPr lang="tr-TR" sz="2000" dirty="0"/>
              <a:t> </a:t>
            </a:r>
            <a:r>
              <a:rPr lang="tr-TR" sz="2000" dirty="0" err="1"/>
              <a:t>stored</a:t>
            </a:r>
            <a:r>
              <a:rPr lang="tr-TR" sz="2000" dirty="0"/>
              <a:t>. </a:t>
            </a:r>
          </a:p>
          <a:p>
            <a:r>
              <a:rPr lang="tr-TR" sz="2000" dirty="0">
                <a:solidFill>
                  <a:srgbClr val="0070C0"/>
                </a:solidFill>
              </a:rPr>
              <a:t>- Conference </a:t>
            </a:r>
            <a:r>
              <a:rPr lang="tr-TR" sz="2000" dirty="0" err="1">
                <a:solidFill>
                  <a:srgbClr val="0070C0"/>
                </a:solidFill>
              </a:rPr>
              <a:t>Status</a:t>
            </a:r>
            <a:r>
              <a:rPr lang="tr-TR" sz="2000" dirty="0">
                <a:solidFill>
                  <a:srgbClr val="0070C0"/>
                </a:solidFill>
              </a:rPr>
              <a:t> Database: </a:t>
            </a:r>
            <a:r>
              <a:rPr lang="tr-TR" sz="2000" dirty="0"/>
              <a:t>Database </a:t>
            </a:r>
            <a:r>
              <a:rPr lang="tr-TR" sz="2000" dirty="0" err="1"/>
              <a:t>tracking</a:t>
            </a:r>
            <a:r>
              <a:rPr lang="tr-TR" sz="2000" dirty="0"/>
              <a:t> </a:t>
            </a:r>
            <a:r>
              <a:rPr lang="tr-TR" sz="2000" dirty="0" err="1"/>
              <a:t>the</a:t>
            </a:r>
            <a:r>
              <a:rPr lang="tr-TR" sz="2000" dirty="0"/>
              <a:t> </a:t>
            </a:r>
            <a:r>
              <a:rPr lang="tr-TR" sz="2000" dirty="0" err="1"/>
              <a:t>status</a:t>
            </a:r>
            <a:r>
              <a:rPr lang="tr-TR" sz="2000" dirty="0"/>
              <a:t> of </a:t>
            </a:r>
            <a:r>
              <a:rPr lang="tr-TR" sz="2000" dirty="0" err="1"/>
              <a:t>the</a:t>
            </a:r>
            <a:r>
              <a:rPr lang="tr-TR" sz="2000" dirty="0"/>
              <a:t> </a:t>
            </a:r>
            <a:r>
              <a:rPr lang="tr-TR" sz="2000" dirty="0" err="1"/>
              <a:t>conference</a:t>
            </a:r>
            <a:r>
              <a:rPr lang="tr-TR" sz="2000" dirty="0"/>
              <a:t>.</a:t>
            </a:r>
          </a:p>
          <a:p>
            <a:r>
              <a:rPr lang="tr-TR" sz="2000" dirty="0">
                <a:solidFill>
                  <a:srgbClr val="0070C0"/>
                </a:solidFill>
              </a:rPr>
              <a:t>- Conference Information Database: </a:t>
            </a:r>
            <a:r>
              <a:rPr lang="tr-TR" sz="2000" dirty="0"/>
              <a:t>Database </a:t>
            </a:r>
            <a:r>
              <a:rPr lang="tr-TR" sz="2000" dirty="0" err="1"/>
              <a:t>storing</a:t>
            </a:r>
            <a:r>
              <a:rPr lang="tr-TR" sz="2000" dirty="0"/>
              <a:t> </a:t>
            </a:r>
            <a:r>
              <a:rPr lang="tr-TR" sz="2000" dirty="0" err="1"/>
              <a:t>information</a:t>
            </a:r>
            <a:r>
              <a:rPr lang="tr-TR" sz="2000" dirty="0"/>
              <a:t> </a:t>
            </a:r>
            <a:r>
              <a:rPr lang="tr-TR" sz="2000" dirty="0" err="1"/>
              <a:t>related</a:t>
            </a:r>
            <a:r>
              <a:rPr lang="tr-TR" sz="2000" dirty="0"/>
              <a:t> </a:t>
            </a:r>
            <a:r>
              <a:rPr lang="tr-TR" sz="2000" dirty="0" err="1"/>
              <a:t>to</a:t>
            </a:r>
            <a:r>
              <a:rPr lang="tr-TR" sz="2000" dirty="0"/>
              <a:t> </a:t>
            </a:r>
            <a:r>
              <a:rPr lang="tr-TR" sz="2000" dirty="0" err="1"/>
              <a:t>the</a:t>
            </a:r>
            <a:r>
              <a:rPr lang="tr-TR" sz="2000" dirty="0"/>
              <a:t> </a:t>
            </a:r>
            <a:r>
              <a:rPr lang="tr-TR" sz="2000" dirty="0" err="1"/>
              <a:t>conference</a:t>
            </a:r>
            <a:r>
              <a:rPr lang="tr-TR" sz="2000" dirty="0"/>
              <a:t>. </a:t>
            </a:r>
          </a:p>
          <a:p>
            <a:r>
              <a:rPr lang="tr-TR" sz="2000" dirty="0">
                <a:solidFill>
                  <a:srgbClr val="0070C0"/>
                </a:solidFill>
              </a:rPr>
              <a:t>- User Database: </a:t>
            </a:r>
            <a:r>
              <a:rPr lang="tr-TR" sz="2000" dirty="0"/>
              <a:t>Database </a:t>
            </a:r>
            <a:r>
              <a:rPr lang="tr-TR" sz="2000" dirty="0" err="1"/>
              <a:t>storing</a:t>
            </a:r>
            <a:r>
              <a:rPr lang="tr-TR" sz="2000" dirty="0"/>
              <a:t> </a:t>
            </a:r>
            <a:r>
              <a:rPr lang="tr-TR" sz="2000" dirty="0" err="1"/>
              <a:t>user</a:t>
            </a:r>
            <a:r>
              <a:rPr lang="tr-TR" sz="2000" dirty="0"/>
              <a:t> </a:t>
            </a:r>
            <a:r>
              <a:rPr lang="tr-TR" sz="2000" dirty="0" err="1"/>
              <a:t>information</a:t>
            </a:r>
            <a:r>
              <a:rPr lang="tr-TR" sz="2000" dirty="0"/>
              <a:t>.</a:t>
            </a:r>
          </a:p>
        </p:txBody>
      </p:sp>
    </p:spTree>
    <p:extLst>
      <p:ext uri="{BB962C8B-B14F-4D97-AF65-F5344CB8AC3E}">
        <p14:creationId xmlns:p14="http://schemas.microsoft.com/office/powerpoint/2010/main" val="35311921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err="1"/>
              <a:t>Relationship</a:t>
            </a:r>
            <a:r>
              <a:rPr lang="tr-TR" dirty="0"/>
              <a:t> </a:t>
            </a:r>
            <a:r>
              <a:rPr lang="tr-TR" dirty="0" err="1"/>
              <a:t>Diagram</a:t>
            </a:r>
            <a:endParaRPr lang="tr-TR" dirty="0"/>
          </a:p>
        </p:txBody>
      </p:sp>
      <p:pic>
        <p:nvPicPr>
          <p:cNvPr id="4" name="İçerik Yer Tutucusu 3"/>
          <p:cNvPicPr>
            <a:picLocks noGrp="1" noChangeAspect="1"/>
          </p:cNvPicPr>
          <p:nvPr>
            <p:ph idx="1"/>
          </p:nvPr>
        </p:nvPicPr>
        <p:blipFill>
          <a:blip r:embed="rId2"/>
          <a:stretch>
            <a:fillRect/>
          </a:stretch>
        </p:blipFill>
        <p:spPr>
          <a:xfrm>
            <a:off x="2002971" y="2055224"/>
            <a:ext cx="6827520" cy="4685210"/>
          </a:xfrm>
          <a:prstGeom prst="rect">
            <a:avLst/>
          </a:prstGeom>
        </p:spPr>
      </p:pic>
    </p:spTree>
    <p:extLst>
      <p:ext uri="{BB962C8B-B14F-4D97-AF65-F5344CB8AC3E}">
        <p14:creationId xmlns:p14="http://schemas.microsoft.com/office/powerpoint/2010/main" val="16398561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en-US" dirty="0"/>
              <a:t>Relationships Between Components and Subsystems</a:t>
            </a:r>
            <a:endParaRPr lang="tr-TR" dirty="0"/>
          </a:p>
        </p:txBody>
      </p:sp>
      <p:sp>
        <p:nvSpPr>
          <p:cNvPr id="3" name="İçerik Yer Tutucusu 2"/>
          <p:cNvSpPr>
            <a:spLocks noGrp="1"/>
          </p:cNvSpPr>
          <p:nvPr>
            <p:ph idx="1"/>
          </p:nvPr>
        </p:nvSpPr>
        <p:spPr>
          <a:xfrm>
            <a:off x="680321" y="2336872"/>
            <a:ext cx="9613861" cy="3767837"/>
          </a:xfrm>
        </p:spPr>
        <p:txBody>
          <a:bodyPr>
            <a:normAutofit fontScale="85000" lnSpcReduction="20000"/>
          </a:bodyPr>
          <a:lstStyle/>
          <a:p>
            <a:r>
              <a:rPr lang="en-US" dirty="0"/>
              <a:t>The User Interface interacts with the Authentication and Authorization Layer to enable user login and authorization. </a:t>
            </a:r>
            <a:endParaRPr lang="tr-TR" dirty="0"/>
          </a:p>
          <a:p>
            <a:r>
              <a:rPr lang="en-US" dirty="0"/>
              <a:t>- The Processing and Support Layer interacts with the Business Logic and Application Functionality Layer to facilitate paper processing and online support. </a:t>
            </a:r>
            <a:endParaRPr lang="tr-TR" dirty="0"/>
          </a:p>
          <a:p>
            <a:r>
              <a:rPr lang="en-US" dirty="0"/>
              <a:t>- The Business Logic and Application Functionality Layer interacts with the Database Layer to handle data processing and management. </a:t>
            </a:r>
            <a:endParaRPr lang="tr-TR" dirty="0"/>
          </a:p>
          <a:p>
            <a:r>
              <a:rPr lang="tr-TR" dirty="0"/>
              <a:t>- </a:t>
            </a:r>
            <a:r>
              <a:rPr lang="en-US" dirty="0"/>
              <a:t>The </a:t>
            </a:r>
            <a:r>
              <a:rPr lang="tr-TR" dirty="0"/>
              <a:t>D</a:t>
            </a:r>
            <a:r>
              <a:rPr lang="en-US" dirty="0" err="1"/>
              <a:t>atabase</a:t>
            </a:r>
            <a:r>
              <a:rPr lang="en-US" dirty="0"/>
              <a:t> layered database allows you to physically see and process data in the background by using functions such as insert and delete to store and update.</a:t>
            </a:r>
            <a:endParaRPr lang="tr-TR" dirty="0"/>
          </a:p>
          <a:p>
            <a:r>
              <a:rPr lang="en-US" dirty="0"/>
              <a:t>This layered architecture enables the modular organization of different functions within the system, enhancing overall performance and ease of maintenance. The block diagram visually represents the system architecture, showing components, subsystems, and their relationships: </a:t>
            </a:r>
            <a:endParaRPr lang="tr-TR" dirty="0"/>
          </a:p>
        </p:txBody>
      </p:sp>
    </p:spTree>
    <p:extLst>
      <p:ext uri="{BB962C8B-B14F-4D97-AF65-F5344CB8AC3E}">
        <p14:creationId xmlns:p14="http://schemas.microsoft.com/office/powerpoint/2010/main" val="845537523"/>
      </p:ext>
    </p:extLst>
  </p:cSld>
  <p:clrMapOvr>
    <a:masterClrMapping/>
  </p:clrMapOvr>
</p:sld>
</file>

<file path=ppt/theme/theme1.xml><?xml version="1.0" encoding="utf-8"?>
<a:theme xmlns:a="http://schemas.openxmlformats.org/drawingml/2006/main" name="Berlin">
  <a:themeElements>
    <a:clrScheme name="Berlin">
      <a:dk1>
        <a:sysClr val="windowText" lastClr="000000"/>
      </a:dk1>
      <a:lt1>
        <a:sysClr val="window" lastClr="FFFFFF"/>
      </a:lt1>
      <a:dk2>
        <a:srgbClr val="9D360E"/>
      </a:dk2>
      <a:lt2>
        <a:srgbClr val="E7E6E6"/>
      </a:lt2>
      <a:accent1>
        <a:srgbClr val="F09415"/>
      </a:accent1>
      <a:accent2>
        <a:srgbClr val="C1B56B"/>
      </a:accent2>
      <a:accent3>
        <a:srgbClr val="4BAF73"/>
      </a:accent3>
      <a:accent4>
        <a:srgbClr val="5AA6C0"/>
      </a:accent4>
      <a:accent5>
        <a:srgbClr val="D17DF9"/>
      </a:accent5>
      <a:accent6>
        <a:srgbClr val="FA7E5C"/>
      </a:accent6>
      <a:hlink>
        <a:srgbClr val="FFAE3E"/>
      </a:hlink>
      <a:folHlink>
        <a:srgbClr val="FCC77E"/>
      </a:folHlink>
    </a:clrScheme>
    <a:fontScheme name="Berlin">
      <a:majorFont>
        <a:latin typeface="Trebuchet MS" panose="020B0603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panose="020B0603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erlin">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270000"/>
                <a:satMod val="200000"/>
                <a:lumMod val="128000"/>
              </a:schemeClr>
            </a:gs>
            <a:gs pos="50000">
              <a:schemeClr val="phClr">
                <a:shade val="100000"/>
                <a:hueMod val="100000"/>
                <a:satMod val="110000"/>
                <a:lumMod val="130000"/>
              </a:schemeClr>
            </a:gs>
            <a:gs pos="100000">
              <a:schemeClr val="phClr">
                <a:shade val="78000"/>
                <a:hueMod val="44000"/>
                <a:satMod val="200000"/>
                <a:lumMod val="69000"/>
              </a:schemeClr>
            </a:gs>
          </a:gsLst>
          <a:lin ang="2520000" scaled="0"/>
        </a:gradFill>
      </a:bgFillStyleLst>
    </a:fmtScheme>
  </a:themeElements>
  <a:objectDefaults/>
  <a:extraClrSchemeLst/>
  <a:extLst>
    <a:ext uri="{05A4C25C-085E-4340-85A3-A5531E510DB2}">
      <thm15:themeFamily xmlns:thm15="http://schemas.microsoft.com/office/thememl/2012/main" name="Berlin" id="{7B5DBA9E-B069-418E-9360-A61BDD0615A4}" vid="{C0CBE056-4EF4-4D92-969E-947779DA7AAA}"/>
    </a:ext>
  </a:extLst>
</a:theme>
</file>

<file path=docProps/app.xml><?xml version="1.0" encoding="utf-8"?>
<Properties xmlns="http://schemas.openxmlformats.org/officeDocument/2006/extended-properties" xmlns:vt="http://schemas.openxmlformats.org/officeDocument/2006/docPropsVTypes">
  <Template>TM04033917[[fn=Berlin]]</Template>
  <TotalTime>157</TotalTime>
  <Words>1363</Words>
  <Application>Microsoft Office PowerPoint</Application>
  <PresentationFormat>Geniş ekran</PresentationFormat>
  <Paragraphs>108</Paragraphs>
  <Slides>37</Slides>
  <Notes>0</Notes>
  <HiddenSlides>0</HiddenSlides>
  <MMClips>0</MMClips>
  <ScaleCrop>false</ScaleCrop>
  <HeadingPairs>
    <vt:vector size="6" baseType="variant">
      <vt:variant>
        <vt:lpstr>Kullanılan Yazı Tipleri</vt:lpstr>
      </vt:variant>
      <vt:variant>
        <vt:i4>3</vt:i4>
      </vt:variant>
      <vt:variant>
        <vt:lpstr>Tema</vt:lpstr>
      </vt:variant>
      <vt:variant>
        <vt:i4>1</vt:i4>
      </vt:variant>
      <vt:variant>
        <vt:lpstr>Slayt Başlıkları</vt:lpstr>
      </vt:variant>
      <vt:variant>
        <vt:i4>37</vt:i4>
      </vt:variant>
    </vt:vector>
  </HeadingPairs>
  <TitlesOfParts>
    <vt:vector size="41" baseType="lpstr">
      <vt:lpstr>Arial</vt:lpstr>
      <vt:lpstr>gg sans</vt:lpstr>
      <vt:lpstr>Trebuchet MS</vt:lpstr>
      <vt:lpstr>Berlin</vt:lpstr>
      <vt:lpstr>CONFERENCE MANAGEMENT SYSTEM</vt:lpstr>
      <vt:lpstr>SOFTWARE  ARCHITECTURE</vt:lpstr>
      <vt:lpstr>Software Architecture Representation</vt:lpstr>
      <vt:lpstr>Architecture Overview</vt:lpstr>
      <vt:lpstr>Architecture Overview</vt:lpstr>
      <vt:lpstr>Architecture Overview</vt:lpstr>
      <vt:lpstr>Architecture Overview</vt:lpstr>
      <vt:lpstr>Relationship Diagram</vt:lpstr>
      <vt:lpstr>Relationships Between Components and Subsystems</vt:lpstr>
      <vt:lpstr>Relationships Between Components and Subsystems</vt:lpstr>
      <vt:lpstr>Between layered architectural design and implementation</vt:lpstr>
      <vt:lpstr>UI Design Overview</vt:lpstr>
      <vt:lpstr>UI Design Principles</vt:lpstr>
      <vt:lpstr>Main Page Screenshots</vt:lpstr>
      <vt:lpstr>PowerPoint Sunusu</vt:lpstr>
      <vt:lpstr>Author Screenshots</vt:lpstr>
      <vt:lpstr>Reviewer Screenshots</vt:lpstr>
      <vt:lpstr>Organizator Screenshots</vt:lpstr>
      <vt:lpstr>User Screenshots</vt:lpstr>
      <vt:lpstr>Login Screenshots</vt:lpstr>
      <vt:lpstr>Testing Overview</vt:lpstr>
      <vt:lpstr>Testing Overview</vt:lpstr>
      <vt:lpstr>Testing Overview</vt:lpstr>
      <vt:lpstr>Testing Overview</vt:lpstr>
      <vt:lpstr>Testing Overview</vt:lpstr>
      <vt:lpstr>Testing Overview</vt:lpstr>
      <vt:lpstr>Testing Overview</vt:lpstr>
      <vt:lpstr>Testing Overview</vt:lpstr>
      <vt:lpstr>Testing Overview</vt:lpstr>
      <vt:lpstr>Author Login Case</vt:lpstr>
      <vt:lpstr>Reviewer Login Case</vt:lpstr>
      <vt:lpstr>Organizator Login Case</vt:lpstr>
      <vt:lpstr>User Login Case</vt:lpstr>
      <vt:lpstr>Failed Sign Up Case</vt:lpstr>
      <vt:lpstr>Failed Sign In Case</vt:lpstr>
      <vt:lpstr>Failed File Upload Cases</vt:lpstr>
      <vt:lpstr>Failed Review Cases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Sunusu</dc:title>
  <dc:creator>Ali Kamacı</dc:creator>
  <cp:lastModifiedBy>Batuhan  BAŞAR</cp:lastModifiedBy>
  <cp:revision>34</cp:revision>
  <dcterms:created xsi:type="dcterms:W3CDTF">2024-05-12T11:18:29Z</dcterms:created>
  <dcterms:modified xsi:type="dcterms:W3CDTF">2024-09-07T11:05:58Z</dcterms:modified>
</cp:coreProperties>
</file>